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6" r:id="rId5"/>
    <p:sldId id="329" r:id="rId6"/>
    <p:sldId id="319" r:id="rId7"/>
    <p:sldId id="327" r:id="rId8"/>
    <p:sldId id="328" r:id="rId9"/>
    <p:sldId id="325" r:id="rId10"/>
    <p:sldId id="326" r:id="rId11"/>
    <p:sldId id="281" r:id="rId12"/>
    <p:sldId id="257" r:id="rId13"/>
    <p:sldId id="282" r:id="rId14"/>
    <p:sldId id="283" r:id="rId15"/>
    <p:sldId id="286" r:id="rId16"/>
    <p:sldId id="284" r:id="rId17"/>
    <p:sldId id="287" r:id="rId18"/>
    <p:sldId id="304" r:id="rId19"/>
    <p:sldId id="290" r:id="rId20"/>
    <p:sldId id="289" r:id="rId21"/>
    <p:sldId id="288" r:id="rId22"/>
    <p:sldId id="291" r:id="rId23"/>
    <p:sldId id="292" r:id="rId24"/>
    <p:sldId id="293" r:id="rId25"/>
    <p:sldId id="295" r:id="rId26"/>
    <p:sldId id="294" r:id="rId27"/>
    <p:sldId id="296" r:id="rId28"/>
    <p:sldId id="297" r:id="rId29"/>
    <p:sldId id="303" r:id="rId30"/>
    <p:sldId id="298" r:id="rId31"/>
    <p:sldId id="299" r:id="rId32"/>
    <p:sldId id="300" r:id="rId33"/>
    <p:sldId id="302" r:id="rId34"/>
    <p:sldId id="323" r:id="rId35"/>
    <p:sldId id="322" r:id="rId36"/>
    <p:sldId id="320" r:id="rId37"/>
    <p:sldId id="321" r:id="rId38"/>
    <p:sldId id="301" r:id="rId39"/>
    <p:sldId id="305" r:id="rId40"/>
    <p:sldId id="306" r:id="rId41"/>
    <p:sldId id="307" r:id="rId42"/>
    <p:sldId id="308" r:id="rId43"/>
    <p:sldId id="309" r:id="rId44"/>
    <p:sldId id="310" r:id="rId45"/>
    <p:sldId id="311" r:id="rId46"/>
    <p:sldId id="315" r:id="rId47"/>
    <p:sldId id="312" r:id="rId48"/>
    <p:sldId id="313" r:id="rId49"/>
    <p:sldId id="314" r:id="rId50"/>
    <p:sldId id="324" r:id="rId51"/>
    <p:sldId id="258"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4A684"/>
    <a:srgbClr val="388BAE"/>
    <a:srgbClr val="F6CA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A3ED71-E967-492D-BF03-3A1D49FE68E9}" v="239" dt="2025-03-26T19:03:59.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4218" autoAdjust="0"/>
  </p:normalViewPr>
  <p:slideViewPr>
    <p:cSldViewPr snapToGrid="0">
      <p:cViewPr varScale="1">
        <p:scale>
          <a:sx n="107" d="100"/>
          <a:sy n="107" d="100"/>
        </p:scale>
        <p:origin x="1320" y="160"/>
      </p:cViewPr>
      <p:guideLst/>
    </p:cSldViewPr>
  </p:slideViewPr>
  <p:notesTextViewPr>
    <p:cViewPr>
      <p:scale>
        <a:sx n="1" d="1"/>
        <a:sy n="1" d="1"/>
      </p:scale>
      <p:origin x="0" y="0"/>
    </p:cViewPr>
  </p:notesTextViewPr>
  <p:sorterViewPr>
    <p:cViewPr>
      <p:scale>
        <a:sx n="100" d="100"/>
        <a:sy n="100" d="100"/>
      </p:scale>
      <p:origin x="0" y="-79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2BFC8-4F6D-4EE9-8464-AE893656A3D1}" type="datetimeFigureOut">
              <a:rPr lang="fr-FR" smtClean="0"/>
              <a:t>30/04/2025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F059C-13EE-4B4E-9E13-E4322E0A02DC}" type="slidenum">
              <a:rPr lang="fr-FR" smtClean="0"/>
              <a:t>‹N°›</a:t>
            </a:fld>
            <a:endParaRPr lang="fr-FR"/>
          </a:p>
        </p:txBody>
      </p:sp>
    </p:spTree>
    <p:extLst>
      <p:ext uri="{BB962C8B-B14F-4D97-AF65-F5344CB8AC3E}">
        <p14:creationId xmlns:p14="http://schemas.microsoft.com/office/powerpoint/2010/main" val="171734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Professionnel médical = sage-femme, médecin ou dentiste</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4</a:t>
            </a:fld>
            <a:endParaRPr lang="fr-FR"/>
          </a:p>
        </p:txBody>
      </p:sp>
    </p:spTree>
    <p:extLst>
      <p:ext uri="{BB962C8B-B14F-4D97-AF65-F5344CB8AC3E}">
        <p14:creationId xmlns:p14="http://schemas.microsoft.com/office/powerpoint/2010/main" val="203873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Vérifier si compétence IPA : je pense que oui</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31</a:t>
            </a:fld>
            <a:endParaRPr lang="fr-FR"/>
          </a:p>
        </p:txBody>
      </p:sp>
    </p:spTree>
    <p:extLst>
      <p:ext uri="{BB962C8B-B14F-4D97-AF65-F5344CB8AC3E}">
        <p14:creationId xmlns:p14="http://schemas.microsoft.com/office/powerpoint/2010/main" val="251249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Observance</a:t>
            </a:r>
          </a:p>
          <a:p>
            <a:pPr marL="171450" indent="-171450">
              <a:buFont typeface="Arial" panose="020B0604020202020204" pitchFamily="34" charset="0"/>
              <a:buChar char="•"/>
            </a:pPr>
            <a:r>
              <a:rPr lang="fr-FR" dirty="0"/>
              <a:t>Fuites</a:t>
            </a:r>
          </a:p>
          <a:p>
            <a:pPr marL="171450" indent="-171450">
              <a:buFont typeface="Arial" panose="020B0604020202020204" pitchFamily="34" charset="0"/>
              <a:buChar char="•"/>
            </a:pPr>
            <a:r>
              <a:rPr lang="fr-FR" dirty="0"/>
              <a:t>IAH</a:t>
            </a:r>
          </a:p>
          <a:p>
            <a:pPr marL="171450" indent="-171450">
              <a:buFont typeface="Arial" panose="020B0604020202020204" pitchFamily="34" charset="0"/>
              <a:buChar char="•"/>
            </a:pPr>
            <a:r>
              <a:rPr lang="fr-FR" dirty="0"/>
              <a:t>Période de référence 28 jours pendant laquelle les données doivent êtres correctement remontées pdt 21 jours consécutifs</a:t>
            </a:r>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32</a:t>
            </a:fld>
            <a:endParaRPr lang="fr-FR"/>
          </a:p>
        </p:txBody>
      </p:sp>
    </p:spTree>
    <p:extLst>
      <p:ext uri="{BB962C8B-B14F-4D97-AF65-F5344CB8AC3E}">
        <p14:creationId xmlns:p14="http://schemas.microsoft.com/office/powerpoint/2010/main" val="148357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34</a:t>
            </a:fld>
            <a:endParaRPr lang="fr-FR"/>
          </a:p>
        </p:txBody>
      </p:sp>
    </p:spTree>
    <p:extLst>
      <p:ext uri="{BB962C8B-B14F-4D97-AF65-F5344CB8AC3E}">
        <p14:creationId xmlns:p14="http://schemas.microsoft.com/office/powerpoint/2010/main" val="3467682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35</a:t>
            </a:fld>
            <a:endParaRPr lang="fr-FR"/>
          </a:p>
        </p:txBody>
      </p:sp>
    </p:spTree>
    <p:extLst>
      <p:ext uri="{BB962C8B-B14F-4D97-AF65-F5344CB8AC3E}">
        <p14:creationId xmlns:p14="http://schemas.microsoft.com/office/powerpoint/2010/main" val="25880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Recommandations du GAVO2</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36</a:t>
            </a:fld>
            <a:endParaRPr lang="fr-FR"/>
          </a:p>
        </p:txBody>
      </p:sp>
    </p:spTree>
    <p:extLst>
      <p:ext uri="{BB962C8B-B14F-4D97-AF65-F5344CB8AC3E}">
        <p14:creationId xmlns:p14="http://schemas.microsoft.com/office/powerpoint/2010/main" val="199218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38</a:t>
            </a:fld>
            <a:endParaRPr lang="fr-FR"/>
          </a:p>
        </p:txBody>
      </p:sp>
    </p:spTree>
    <p:extLst>
      <p:ext uri="{BB962C8B-B14F-4D97-AF65-F5344CB8AC3E}">
        <p14:creationId xmlns:p14="http://schemas.microsoft.com/office/powerpoint/2010/main" val="332233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À tout moment la télésurveillance peut être interrompue par décision partagé entre médecins et patient</a:t>
            </a:r>
          </a:p>
          <a:p>
            <a:r>
              <a:rPr lang="fr-FR" dirty="0"/>
              <a:t>Si le médecin prescripteur de renouvellement est différent du prescripteur initial il en informe le médecin prescripteur initial</a:t>
            </a:r>
          </a:p>
          <a:p>
            <a:r>
              <a:rPr lang="fr-FR" dirty="0"/>
              <a:t>Quelque soit le motif d'arrêt de la télé surveillance (fin août interruption) le médecin télésurveillance adresse au médecin prescripteur initial un compte rendu à l'issue de la prise en charge</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42</a:t>
            </a:fld>
            <a:endParaRPr lang="fr-FR"/>
          </a:p>
        </p:txBody>
      </p:sp>
    </p:spTree>
    <p:extLst>
      <p:ext uri="{BB962C8B-B14F-4D97-AF65-F5344CB8AC3E}">
        <p14:creationId xmlns:p14="http://schemas.microsoft.com/office/powerpoint/2010/main" val="86333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Facturation mensuelle, trimestrielle ou semestrielle</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46</a:t>
            </a:fld>
            <a:endParaRPr lang="fr-FR"/>
          </a:p>
        </p:txBody>
      </p:sp>
    </p:spTree>
    <p:extLst>
      <p:ext uri="{BB962C8B-B14F-4D97-AF65-F5344CB8AC3E}">
        <p14:creationId xmlns:p14="http://schemas.microsoft.com/office/powerpoint/2010/main" val="2207816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47</a:t>
            </a:fld>
            <a:endParaRPr lang="fr-FR"/>
          </a:p>
        </p:txBody>
      </p:sp>
    </p:spTree>
    <p:extLst>
      <p:ext uri="{BB962C8B-B14F-4D97-AF65-F5344CB8AC3E}">
        <p14:creationId xmlns:p14="http://schemas.microsoft.com/office/powerpoint/2010/main" val="407911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1" u="none" strike="noStrike" baseline="0" dirty="0">
                <a:solidFill>
                  <a:srgbClr val="252525"/>
                </a:solidFill>
                <a:latin typeface="Arial" panose="020B0604020202020204" pitchFamily="34" charset="0"/>
              </a:rPr>
              <a:t>DMN =« Tout logiciel répondant à la définition du dispositif médical énoncée à l’article 2 du règlement (UE) 2017/745 du Parlement européen et du Conseil du 5 avril 2017 relatif aux dispositifs médicaux, modifiant la directive 2001/83/CE, le règlement (CE) n° 178/2002 et le règlement (CE) n° 1223/2009 et abrogeant les directives du Conseil 90/385/CEE et 93/42/CEE. </a:t>
            </a:r>
            <a:endParaRPr lang="fr-FR" sz="1200" b="0" i="0" u="none" strike="noStrike" baseline="0" dirty="0">
              <a:solidFill>
                <a:srgbClr val="252525"/>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u="none" strike="noStrike" baseline="0" dirty="0">
                <a:solidFill>
                  <a:srgbClr val="252525"/>
                </a:solidFill>
                <a:latin typeface="Arial" panose="020B0604020202020204" pitchFamily="34" charset="0"/>
              </a:rPr>
              <a:t>Un dispositif médical numérique peut nécessiter l’usage d’un accessoire de collecte destiné par son fabricant à être utilisé avec ledit dispositif médical pour permettre une utilisation de ce dernier conforme à sa destination ou pour contribuer spécifiquement et directement à sa fonction médicale</a:t>
            </a:r>
            <a:r>
              <a:rPr lang="fr-FR" sz="1200" b="0" i="0" u="none" strike="noStrike" baseline="0" dirty="0">
                <a:solidFill>
                  <a:srgbClr val="252525"/>
                </a:solidFill>
                <a:latin typeface="Arial" panose="020B0604020202020204" pitchFamily="34" charset="0"/>
              </a:rPr>
              <a:t>. » </a:t>
            </a:r>
            <a:r>
              <a:rPr lang="fr-FR" sz="1800" b="0" i="0" u="none" strike="noStrike" baseline="0" dirty="0">
                <a:solidFill>
                  <a:srgbClr val="252525"/>
                </a:solidFill>
                <a:latin typeface="Arial" panose="020B0604020202020204" pitchFamily="34" charset="0"/>
              </a:rPr>
              <a:t>II de l’article L. 162-48 de la LFSS pour 2022 	</a:t>
            </a:r>
          </a:p>
          <a:p>
            <a:endParaRPr lang="fr-FR" sz="1200" b="0" i="0" u="none" strike="noStrike" baseline="0" dirty="0">
              <a:solidFill>
                <a:srgbClr val="252525"/>
              </a:solidFill>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6</a:t>
            </a:fld>
            <a:endParaRPr lang="fr-FR"/>
          </a:p>
        </p:txBody>
      </p:sp>
    </p:spTree>
    <p:extLst>
      <p:ext uri="{BB962C8B-B14F-4D97-AF65-F5344CB8AC3E}">
        <p14:creationId xmlns:p14="http://schemas.microsoft.com/office/powerpoint/2010/main" val="227958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7</a:t>
            </a:fld>
            <a:endParaRPr lang="fr-FR"/>
          </a:p>
        </p:txBody>
      </p:sp>
    </p:spTree>
    <p:extLst>
      <p:ext uri="{BB962C8B-B14F-4D97-AF65-F5344CB8AC3E}">
        <p14:creationId xmlns:p14="http://schemas.microsoft.com/office/powerpoint/2010/main" val="3184772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professionnels de santé intervenants de télésurveillance doivent :</a:t>
            </a:r>
          </a:p>
          <a:p>
            <a:r>
              <a:rPr lang="fr-FR" dirty="0"/>
              <a:t>– Être formés au DMN</a:t>
            </a:r>
          </a:p>
          <a:p>
            <a:r>
              <a:rPr lang="fr-FR" dirty="0"/>
              <a:t>– Être capable de distinguer les éléments artéfactuels des alertes ou des signes ou des signes cliniques</a:t>
            </a:r>
          </a:p>
          <a:p>
            <a:r>
              <a:rPr lang="fr-FR" dirty="0"/>
              <a:t>– Les IDE et les kinésithérapeutes doivent avoir bénéficier d'un DPC portant sur la pneumologie et pouvoir justifier d'une expérience de 12 mois à l'insuffisance respiratoire chronique ou appareillages respiratoires</a:t>
            </a:r>
          </a:p>
          <a:p>
            <a:r>
              <a:rPr lang="fr-FR" dirty="0"/>
              <a:t>– Au moins un des membres de l'équipe de télésurveillance doit être formé en éducation thérapeutique</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13</a:t>
            </a:fld>
            <a:endParaRPr lang="fr-FR"/>
          </a:p>
        </p:txBody>
      </p:sp>
    </p:spTree>
    <p:extLst>
      <p:ext uri="{BB962C8B-B14F-4D97-AF65-F5344CB8AC3E}">
        <p14:creationId xmlns:p14="http://schemas.microsoft.com/office/powerpoint/2010/main" val="1715955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L’exploitant s’</a:t>
            </a:r>
            <a:r>
              <a:rPr lang="fr-FR" dirty="0" err="1"/>
              <a:t>engagee</a:t>
            </a:r>
            <a:r>
              <a:rPr lang="fr-FR" dirty="0"/>
              <a:t> à former l’opérateur et le patient à l’utilisation du DMN (Obligation)</a:t>
            </a:r>
          </a:p>
          <a:p>
            <a:r>
              <a:rPr lang="fr-FR" dirty="0"/>
              <a:t>Obligation de maintenance du DMN </a:t>
            </a:r>
          </a:p>
          <a:p>
            <a:r>
              <a:rPr lang="fr-FR" dirty="0"/>
              <a:t>Les relations contractuelles entre établissement de santé déclarés comme opérateurs et exploitant ou distributeur du DMN = champ de la commande publique</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15</a:t>
            </a:fld>
            <a:endParaRPr lang="fr-FR"/>
          </a:p>
        </p:txBody>
      </p:sp>
    </p:spTree>
    <p:extLst>
      <p:ext uri="{BB962C8B-B14F-4D97-AF65-F5344CB8AC3E}">
        <p14:creationId xmlns:p14="http://schemas.microsoft.com/office/powerpoint/2010/main" val="412725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seule déclaration par opérateur (lieu géographique pour les établissements de santé) </a:t>
            </a:r>
            <a:r>
              <a:rPr lang="fr-FR" dirty="0" err="1"/>
              <a:t>quelquesoit</a:t>
            </a:r>
            <a:r>
              <a:rPr lang="fr-FR" dirty="0"/>
              <a:t> le nombre de patients télésurveillés</a:t>
            </a:r>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16</a:t>
            </a:fld>
            <a:endParaRPr lang="fr-FR"/>
          </a:p>
        </p:txBody>
      </p:sp>
    </p:spTree>
    <p:extLst>
      <p:ext uri="{BB962C8B-B14F-4D97-AF65-F5344CB8AC3E}">
        <p14:creationId xmlns:p14="http://schemas.microsoft.com/office/powerpoint/2010/main" val="2708090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patient doit impérativement recevoir et lire la note d'informations patient relatives à la télésurveillance</a:t>
            </a:r>
          </a:p>
          <a:p>
            <a:r>
              <a:rPr lang="fr-FR" dirty="0"/>
              <a:t>Ensuite il doit signer le consentement s'il est d'accord</a:t>
            </a:r>
          </a:p>
          <a:p>
            <a:r>
              <a:rPr lang="fr-FR" dirty="0"/>
              <a:t>Il doit être informé des deux types de modalités de surveillance :</a:t>
            </a:r>
          </a:p>
          <a:p>
            <a:r>
              <a:rPr lang="fr-FR" dirty="0"/>
              <a:t>– Soit la surveillance traditionnelle.</a:t>
            </a:r>
          </a:p>
          <a:p>
            <a:r>
              <a:rPr lang="fr-FR" dirty="0"/>
              <a:t>– Soit la télésurveillance et choisir de façon éclairée</a:t>
            </a:r>
          </a:p>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28</a:t>
            </a:fld>
            <a:endParaRPr lang="fr-FR"/>
          </a:p>
        </p:txBody>
      </p:sp>
    </p:spTree>
    <p:extLst>
      <p:ext uri="{BB962C8B-B14F-4D97-AF65-F5344CB8AC3E}">
        <p14:creationId xmlns:p14="http://schemas.microsoft.com/office/powerpoint/2010/main" val="153222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29</a:t>
            </a:fld>
            <a:endParaRPr lang="fr-FR"/>
          </a:p>
        </p:txBody>
      </p:sp>
    </p:spTree>
    <p:extLst>
      <p:ext uri="{BB962C8B-B14F-4D97-AF65-F5344CB8AC3E}">
        <p14:creationId xmlns:p14="http://schemas.microsoft.com/office/powerpoint/2010/main" val="3057572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t>Par l’opérateur pour l’exploitant </a:t>
            </a:r>
          </a:p>
          <a:p>
            <a:pPr marL="285750" indent="-285750">
              <a:buFont typeface="Arial" panose="020B0604020202020204" pitchFamily="34" charset="0"/>
              <a:buChar char="•"/>
            </a:pPr>
            <a:r>
              <a:rPr lang="fr-FR" dirty="0"/>
              <a:t>Indispensable pour la facturation par l’opérateur et l’exploitant (facturation réciproque</a:t>
            </a:r>
          </a:p>
          <a:p>
            <a:pPr marL="285750" indent="-285750">
              <a:buFont typeface="Arial" panose="020B0604020202020204" pitchFamily="34" charset="0"/>
              <a:buChar char="•"/>
            </a:pPr>
            <a:r>
              <a:rPr lang="fr-FR" dirty="0"/>
              <a:t>Si pas d’observance  : pas de facturation</a:t>
            </a:r>
          </a:p>
          <a:p>
            <a:pPr marL="285750" indent="-285750">
              <a:buFont typeface="Arial" panose="020B0604020202020204" pitchFamily="34" charset="0"/>
              <a:buChar char="•"/>
            </a:pPr>
            <a:r>
              <a:rPr lang="fr-FR" dirty="0"/>
              <a:t>Possibilité signature ordonnance numérique sur certaines plateformes</a:t>
            </a:r>
          </a:p>
          <a:p>
            <a:pPr marL="285750" indent="-285750">
              <a:buFont typeface="Arial" panose="020B0604020202020204" pitchFamily="34" charset="0"/>
              <a:buChar char="•"/>
            </a:pPr>
            <a:r>
              <a:rPr lang="fr-FR" dirty="0"/>
              <a:t>Le médecin prescripteur peut être différent du médecin effectuant la télésurveillance</a:t>
            </a:r>
          </a:p>
          <a:p>
            <a:endParaRPr lang="fr-FR" dirty="0"/>
          </a:p>
        </p:txBody>
      </p:sp>
      <p:sp>
        <p:nvSpPr>
          <p:cNvPr id="4" name="Espace réservé du numéro de diapositive 3"/>
          <p:cNvSpPr>
            <a:spLocks noGrp="1"/>
          </p:cNvSpPr>
          <p:nvPr>
            <p:ph type="sldNum" sz="quarter" idx="5"/>
          </p:nvPr>
        </p:nvSpPr>
        <p:spPr/>
        <p:txBody>
          <a:bodyPr/>
          <a:lstStyle/>
          <a:p>
            <a:fld id="{214F059C-13EE-4B4E-9E13-E4322E0A02DC}" type="slidenum">
              <a:rPr lang="fr-FR" smtClean="0"/>
              <a:t>30</a:t>
            </a:fld>
            <a:endParaRPr lang="fr-FR"/>
          </a:p>
        </p:txBody>
      </p:sp>
    </p:spTree>
    <p:extLst>
      <p:ext uri="{BB962C8B-B14F-4D97-AF65-F5344CB8AC3E}">
        <p14:creationId xmlns:p14="http://schemas.microsoft.com/office/powerpoint/2010/main" val="1413151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9" name="Image 8" descr="Une image contenant texte, capture d’écran&#10;&#10;Description générée automatiquement">
            <a:extLst>
              <a:ext uri="{FF2B5EF4-FFF2-40B4-BE49-F238E27FC236}">
                <a16:creationId xmlns:a16="http://schemas.microsoft.com/office/drawing/2014/main" id="{D8E6DF3B-03E5-809D-A33F-ECC620718D5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319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128732A-2835-D713-4112-F8BEE52ED4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18892E2-330B-93FB-D41E-9A6FCAA17AB0}"/>
              </a:ext>
            </a:extLst>
          </p:cNvPr>
          <p:cNvPicPr>
            <a:picLocks noChangeAspect="1"/>
          </p:cNvPicPr>
          <p:nvPr userDrawn="1"/>
        </p:nvPicPr>
        <p:blipFill>
          <a:blip r:embed="rId3"/>
          <a:stretch>
            <a:fillRect/>
          </a:stretch>
        </p:blipFill>
        <p:spPr>
          <a:xfrm>
            <a:off x="415788" y="301488"/>
            <a:ext cx="180560" cy="180560"/>
          </a:xfrm>
          <a:prstGeom prst="rect">
            <a:avLst/>
          </a:prstGeom>
        </p:spPr>
      </p:pic>
    </p:spTree>
    <p:extLst>
      <p:ext uri="{BB962C8B-B14F-4D97-AF65-F5344CB8AC3E}">
        <p14:creationId xmlns:p14="http://schemas.microsoft.com/office/powerpoint/2010/main" val="168286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9576FAC-F27A-BE65-5A18-22ECC83D004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829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4B17BF9-1800-8A2E-C0FC-74A61B6215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329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FIN">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4C56E4-6FC6-7551-C4FC-ED5D8A15AAE5}"/>
              </a:ext>
            </a:extLst>
          </p:cNvPr>
          <p:cNvSpPr>
            <a:spLocks noGrp="1"/>
          </p:cNvSpPr>
          <p:nvPr>
            <p:ph type="dt" sz="half" idx="10"/>
          </p:nvPr>
        </p:nvSpPr>
        <p:spPr/>
        <p:txBody>
          <a:bodyPr/>
          <a:lstStyle/>
          <a:p>
            <a:fld id="{70A16AB2-C4EE-DC42-905E-A8BEC647FD34}" type="datetimeFigureOut">
              <a:rPr lang="fr-FR" smtClean="0"/>
              <a:t>30/04/2025</a:t>
            </a:fld>
            <a:endParaRPr lang="fr-FR"/>
          </a:p>
        </p:txBody>
      </p:sp>
      <p:sp>
        <p:nvSpPr>
          <p:cNvPr id="3" name="Espace réservé du pied de page 2">
            <a:extLst>
              <a:ext uri="{FF2B5EF4-FFF2-40B4-BE49-F238E27FC236}">
                <a16:creationId xmlns:a16="http://schemas.microsoft.com/office/drawing/2014/main" id="{F2687B77-11CA-557A-A5C3-9F2AE60BC45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DFD9BE8-91DB-2AE2-02F6-AC512FEA8178}"/>
              </a:ext>
            </a:extLst>
          </p:cNvPr>
          <p:cNvSpPr>
            <a:spLocks noGrp="1"/>
          </p:cNvSpPr>
          <p:nvPr>
            <p:ph type="sldNum" sz="quarter" idx="12"/>
          </p:nvPr>
        </p:nvSpPr>
        <p:spPr/>
        <p:txBody>
          <a:bodyPr/>
          <a:lstStyle/>
          <a:p>
            <a:fld id="{976EA753-8CE1-3B43-8A7A-E2A261F1D7E6}" type="slidenum">
              <a:rPr lang="fr-FR" smtClean="0"/>
              <a:t>‹N°›</a:t>
            </a:fld>
            <a:endParaRPr lang="fr-FR"/>
          </a:p>
        </p:txBody>
      </p:sp>
      <p:pic>
        <p:nvPicPr>
          <p:cNvPr id="6" name="Image 5" descr="Une image contenant texte, planète, objet astronomique, lune&#10;&#10;Description générée automatiquement">
            <a:extLst>
              <a:ext uri="{FF2B5EF4-FFF2-40B4-BE49-F238E27FC236}">
                <a16:creationId xmlns:a16="http://schemas.microsoft.com/office/drawing/2014/main" id="{41383A0F-D73E-F275-98A1-EE7521648A2E}"/>
              </a:ext>
            </a:extLst>
          </p:cNvPr>
          <p:cNvPicPr>
            <a:picLocks noChangeAspect="1"/>
          </p:cNvPicPr>
          <p:nvPr userDrawn="1"/>
        </p:nvPicPr>
        <p:blipFill>
          <a:blip r:embed="rId2"/>
          <a:stretch>
            <a:fillRect/>
          </a:stretch>
        </p:blipFill>
        <p:spPr>
          <a:xfrm>
            <a:off x="-1" y="0"/>
            <a:ext cx="12284765" cy="6910180"/>
          </a:xfrm>
          <a:prstGeom prst="rect">
            <a:avLst/>
          </a:prstGeom>
        </p:spPr>
      </p:pic>
    </p:spTree>
    <p:extLst>
      <p:ext uri="{BB962C8B-B14F-4D97-AF65-F5344CB8AC3E}">
        <p14:creationId xmlns:p14="http://schemas.microsoft.com/office/powerpoint/2010/main" val="26010867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2B78883-ACED-3DBA-3D5E-9143F1449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F4C09CD-74B2-50B7-4ED9-89AB62506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6B5ED3-572E-5B43-FBF9-DD40D907E0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A16AB2-C4EE-DC42-905E-A8BEC647FD34}"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7D8BF704-43C7-13B3-29B7-E741B532A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F7746AA-02E9-0BDA-5DBB-BD70CE2B5D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6EA753-8CE1-3B43-8A7A-E2A261F1D7E6}" type="slidenum">
              <a:rPr lang="fr-FR" smtClean="0"/>
              <a:t>‹N°›</a:t>
            </a:fld>
            <a:endParaRPr lang="fr-FR"/>
          </a:p>
        </p:txBody>
      </p:sp>
    </p:spTree>
    <p:extLst>
      <p:ext uri="{BB962C8B-B14F-4D97-AF65-F5344CB8AC3E}">
        <p14:creationId xmlns:p14="http://schemas.microsoft.com/office/powerpoint/2010/main" val="626180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jp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53.JPG"/><Relationship Id="rId5" Type="http://schemas.microsoft.com/office/2007/relationships/hdphoto" Target="../media/hdphoto7.wdp"/><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30.jpg"/><Relationship Id="rId7"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2DADE9-9DE6-498F-D1CA-61DDE927E57C}"/>
              </a:ext>
            </a:extLst>
          </p:cNvPr>
          <p:cNvSpPr txBox="1"/>
          <p:nvPr/>
        </p:nvSpPr>
        <p:spPr>
          <a:xfrm>
            <a:off x="330331" y="3076563"/>
            <a:ext cx="11531360"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3600" b="1">
                <a:solidFill>
                  <a:srgbClr val="09005C"/>
                </a:solidFill>
                <a:latin typeface="Arial"/>
                <a:ea typeface="Arial"/>
                <a:cs typeface="Arial"/>
                <a:sym typeface="Arial"/>
              </a:defRPr>
            </a:pPr>
            <a:r>
              <a:rPr lang="fr-FR" dirty="0">
                <a:solidFill>
                  <a:schemeClr val="tx2"/>
                </a:solidFill>
              </a:rPr>
              <a:t>Télésurveillance du patient IRC : se lancer en 60 min</a:t>
            </a:r>
            <a:endParaRPr dirty="0">
              <a:solidFill>
                <a:schemeClr val="tx2"/>
              </a:solidFill>
            </a:endParaRPr>
          </a:p>
          <a:p>
            <a:pPr algn="ctr">
              <a:defRPr sz="3200">
                <a:solidFill>
                  <a:srgbClr val="09005C"/>
                </a:solidFill>
                <a:latin typeface="Arial"/>
                <a:ea typeface="Arial"/>
                <a:cs typeface="Arial"/>
                <a:sym typeface="Arial"/>
              </a:defRPr>
            </a:pPr>
            <a:r>
              <a:rPr lang="fr-FR" dirty="0">
                <a:solidFill>
                  <a:schemeClr val="tx2"/>
                </a:solidFill>
              </a:rPr>
              <a:t>Dr Christophe Zanetti</a:t>
            </a:r>
            <a:endParaRPr dirty="0">
              <a:solidFill>
                <a:schemeClr val="tx2"/>
              </a:solidFill>
            </a:endParaRPr>
          </a:p>
          <a:p>
            <a:pPr algn="ctr">
              <a:defRPr sz="2400">
                <a:solidFill>
                  <a:srgbClr val="09005C"/>
                </a:solidFill>
                <a:latin typeface="Arial"/>
                <a:ea typeface="Arial"/>
                <a:cs typeface="Arial"/>
                <a:sym typeface="Arial"/>
              </a:defRPr>
            </a:pPr>
            <a:r>
              <a:rPr lang="fr-FR" dirty="0">
                <a:solidFill>
                  <a:schemeClr val="tx2"/>
                </a:solidFill>
              </a:rPr>
              <a:t>Lens/HP Bois-Bernard</a:t>
            </a:r>
            <a:endParaRPr dirty="0">
              <a:solidFill>
                <a:schemeClr val="tx2"/>
              </a:solidFill>
            </a:endParaRPr>
          </a:p>
        </p:txBody>
      </p:sp>
    </p:spTree>
    <p:extLst>
      <p:ext uri="{BB962C8B-B14F-4D97-AF65-F5344CB8AC3E}">
        <p14:creationId xmlns:p14="http://schemas.microsoft.com/office/powerpoint/2010/main" val="131603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7555-2B4F-7EBD-DC5E-C4D9BC641B00}"/>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B612B446-01CF-89CD-DF91-9A9CA69B57B5}"/>
              </a:ext>
            </a:extLst>
          </p:cNvPr>
          <p:cNvSpPr txBox="1"/>
          <p:nvPr/>
        </p:nvSpPr>
        <p:spPr>
          <a:xfrm>
            <a:off x="1122218" y="1433944"/>
            <a:ext cx="7897091" cy="3539430"/>
          </a:xfrm>
          <a:prstGeom prst="rect">
            <a:avLst/>
          </a:prstGeom>
          <a:noFill/>
        </p:spPr>
        <p:txBody>
          <a:bodyPr wrap="square" rtlCol="0">
            <a:spAutoFit/>
          </a:bodyPr>
          <a:lstStyle/>
          <a:p>
            <a:r>
              <a:rPr lang="fr-FR" sz="2800" b="1" dirty="0">
                <a:latin typeface="Arial" panose="020B0604020202020204" pitchFamily="34" charset="0"/>
                <a:cs typeface="Arial" panose="020B0604020202020204" pitchFamily="34" charset="0"/>
              </a:rPr>
              <a:t>Patients non éligibles :</a:t>
            </a:r>
          </a:p>
          <a:p>
            <a:pPr marL="285750" indent="-285750">
              <a:buFontTx/>
              <a:buChar char="-"/>
            </a:pPr>
            <a:r>
              <a:rPr lang="fr-FR" sz="2800" dirty="0">
                <a:latin typeface="Arial" panose="020B0604020202020204" pitchFamily="34" charset="0"/>
                <a:cs typeface="Arial" panose="020B0604020202020204" pitchFamily="34" charset="0"/>
              </a:rPr>
              <a:t>Patients de moins de 18 ans</a:t>
            </a:r>
          </a:p>
          <a:p>
            <a:pPr marL="285750" indent="-285750">
              <a:buFontTx/>
              <a:buChar char="-"/>
            </a:pPr>
            <a:r>
              <a:rPr lang="fr-FR" sz="2800" dirty="0">
                <a:latin typeface="Arial" panose="020B0604020202020204" pitchFamily="34" charset="0"/>
                <a:cs typeface="Arial" panose="020B0604020202020204" pitchFamily="34" charset="0"/>
              </a:rPr>
              <a:t>Impossibilité psychique ou physique d’utiliser le DMN</a:t>
            </a:r>
          </a:p>
          <a:p>
            <a:pPr marL="285750" indent="-285750">
              <a:buFontTx/>
              <a:buChar char="-"/>
            </a:pPr>
            <a:r>
              <a:rPr lang="fr-FR" sz="2800" dirty="0">
                <a:latin typeface="Arial" panose="020B0604020202020204" pitchFamily="34" charset="0"/>
                <a:cs typeface="Arial" panose="020B0604020202020204" pitchFamily="34" charset="0"/>
              </a:rPr>
              <a:t>Refus du patient à la télétransmission des données</a:t>
            </a:r>
          </a:p>
          <a:p>
            <a:pPr marL="285750" indent="-285750">
              <a:buFontTx/>
              <a:buChar char="-"/>
            </a:pPr>
            <a:r>
              <a:rPr lang="fr-FR" sz="2800" dirty="0">
                <a:latin typeface="Arial" panose="020B0604020202020204" pitchFamily="34" charset="0"/>
                <a:cs typeface="Arial" panose="020B0604020202020204" pitchFamily="34" charset="0"/>
              </a:rPr>
              <a:t>Refus du patient d’avoir un accompagnement thérapeutique</a:t>
            </a:r>
          </a:p>
        </p:txBody>
      </p:sp>
      <p:sp>
        <p:nvSpPr>
          <p:cNvPr id="2" name="ZoneTexte 1">
            <a:extLst>
              <a:ext uri="{FF2B5EF4-FFF2-40B4-BE49-F238E27FC236}">
                <a16:creationId xmlns:a16="http://schemas.microsoft.com/office/drawing/2014/main" id="{5E47B6B6-F5A4-313F-A8EA-37A0E66FFD41}"/>
              </a:ext>
            </a:extLst>
          </p:cNvPr>
          <p:cNvSpPr txBox="1"/>
          <p:nvPr/>
        </p:nvSpPr>
        <p:spPr>
          <a:xfrm>
            <a:off x="1581151" y="228600"/>
            <a:ext cx="8323118" cy="461665"/>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IDENTIFICATION DES PATIENTS</a:t>
            </a:r>
          </a:p>
        </p:txBody>
      </p:sp>
      <p:pic>
        <p:nvPicPr>
          <p:cNvPr id="3" name="Image 2" descr="Une image contenant texte, capture d’écran, jaune, conception">
            <a:extLst>
              <a:ext uri="{FF2B5EF4-FFF2-40B4-BE49-F238E27FC236}">
                <a16:creationId xmlns:a16="http://schemas.microsoft.com/office/drawing/2014/main" id="{3DE65D31-CE4B-0B46-60D6-F9F35EDE3F0E}"/>
              </a:ext>
            </a:extLst>
          </p:cNvPr>
          <p:cNvPicPr>
            <a:picLocks noChangeAspect="1"/>
          </p:cNvPicPr>
          <p:nvPr/>
        </p:nvPicPr>
        <p:blipFill>
          <a:blip r:embed="rId2"/>
          <a:srcRect t="27800" r="49878" b="8789"/>
          <a:stretch/>
        </p:blipFill>
        <p:spPr>
          <a:xfrm>
            <a:off x="10621081" y="1280450"/>
            <a:ext cx="1215897" cy="1230320"/>
          </a:xfrm>
          <a:prstGeom prst="rect">
            <a:avLst/>
          </a:prstGeom>
        </p:spPr>
      </p:pic>
    </p:spTree>
    <p:extLst>
      <p:ext uri="{BB962C8B-B14F-4D97-AF65-F5344CB8AC3E}">
        <p14:creationId xmlns:p14="http://schemas.microsoft.com/office/powerpoint/2010/main" val="43138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CFE3-370A-FA20-5370-2066978EF702}"/>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21A65679-C52C-1232-E8EB-2379A5A71CDE}"/>
              </a:ext>
            </a:extLst>
          </p:cNvPr>
          <p:cNvSpPr txBox="1"/>
          <p:nvPr/>
        </p:nvSpPr>
        <p:spPr>
          <a:xfrm>
            <a:off x="656359" y="228600"/>
            <a:ext cx="7448550"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Mettre en place le projet d’organisation</a:t>
            </a:r>
          </a:p>
        </p:txBody>
      </p:sp>
      <p:pic>
        <p:nvPicPr>
          <p:cNvPr id="8" name="Image 7">
            <a:extLst>
              <a:ext uri="{FF2B5EF4-FFF2-40B4-BE49-F238E27FC236}">
                <a16:creationId xmlns:a16="http://schemas.microsoft.com/office/drawing/2014/main" id="{301DD27A-DC81-EF3D-8D9E-1E2FD4DD19D8}"/>
              </a:ext>
            </a:extLst>
          </p:cNvPr>
          <p:cNvPicPr>
            <a:picLocks noChangeAspect="1"/>
          </p:cNvPicPr>
          <p:nvPr/>
        </p:nvPicPr>
        <p:blipFill>
          <a:blip r:embed="rId2"/>
          <a:stretch>
            <a:fillRect/>
          </a:stretch>
        </p:blipFill>
        <p:spPr>
          <a:xfrm>
            <a:off x="2643522" y="979396"/>
            <a:ext cx="6583605" cy="4704929"/>
          </a:xfrm>
          <a:prstGeom prst="rect">
            <a:avLst/>
          </a:prstGeom>
        </p:spPr>
      </p:pic>
      <p:sp>
        <p:nvSpPr>
          <p:cNvPr id="2" name="Organigramme : Connecteur 1">
            <a:extLst>
              <a:ext uri="{FF2B5EF4-FFF2-40B4-BE49-F238E27FC236}">
                <a16:creationId xmlns:a16="http://schemas.microsoft.com/office/drawing/2014/main" id="{EDD53D9B-462C-DB94-70C8-8ED04A7B7B35}"/>
              </a:ext>
            </a:extLst>
          </p:cNvPr>
          <p:cNvSpPr/>
          <p:nvPr/>
        </p:nvSpPr>
        <p:spPr>
          <a:xfrm>
            <a:off x="7096124" y="3829050"/>
            <a:ext cx="1133475" cy="1047750"/>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dirty="0"/>
              <a:t>PSDM</a:t>
            </a:r>
          </a:p>
        </p:txBody>
      </p:sp>
      <p:sp>
        <p:nvSpPr>
          <p:cNvPr id="4" name="Organigramme : Connecteur 3">
            <a:extLst>
              <a:ext uri="{FF2B5EF4-FFF2-40B4-BE49-F238E27FC236}">
                <a16:creationId xmlns:a16="http://schemas.microsoft.com/office/drawing/2014/main" id="{E49570C5-8FF1-8888-410F-368E970DED4D}"/>
              </a:ext>
            </a:extLst>
          </p:cNvPr>
          <p:cNvSpPr/>
          <p:nvPr/>
        </p:nvSpPr>
        <p:spPr>
          <a:xfrm>
            <a:off x="8215310" y="1802325"/>
            <a:ext cx="1133475" cy="1047750"/>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dirty="0"/>
              <a:t>PSDM</a:t>
            </a:r>
          </a:p>
        </p:txBody>
      </p:sp>
    </p:spTree>
    <p:extLst>
      <p:ext uri="{BB962C8B-B14F-4D97-AF65-F5344CB8AC3E}">
        <p14:creationId xmlns:p14="http://schemas.microsoft.com/office/powerpoint/2010/main" val="38581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EFB11-B4BD-43D7-13D1-BA7BE01FCE1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B0118F5-7F3A-AB16-6370-83934E9C83A7}"/>
              </a:ext>
            </a:extLst>
          </p:cNvPr>
          <p:cNvPicPr>
            <a:picLocks noChangeAspect="1"/>
          </p:cNvPicPr>
          <p:nvPr/>
        </p:nvPicPr>
        <p:blipFill>
          <a:blip r:embed="rId2">
            <a:lum contrast="20000"/>
          </a:blip>
          <a:srcRect l="1875" r="2500" b="2416"/>
          <a:stretch/>
        </p:blipFill>
        <p:spPr>
          <a:xfrm>
            <a:off x="1092778" y="1111361"/>
            <a:ext cx="10187158" cy="4636392"/>
          </a:xfrm>
          <a:prstGeom prst="rect">
            <a:avLst/>
          </a:prstGeom>
        </p:spPr>
      </p:pic>
      <p:sp>
        <p:nvSpPr>
          <p:cNvPr id="4" name="Rectangle : coins arrondis 3">
            <a:extLst>
              <a:ext uri="{FF2B5EF4-FFF2-40B4-BE49-F238E27FC236}">
                <a16:creationId xmlns:a16="http://schemas.microsoft.com/office/drawing/2014/main" id="{A6FA4623-9D14-D721-78A5-8B177FBEDF67}"/>
              </a:ext>
            </a:extLst>
          </p:cNvPr>
          <p:cNvSpPr/>
          <p:nvPr/>
        </p:nvSpPr>
        <p:spPr>
          <a:xfrm>
            <a:off x="79092" y="1213690"/>
            <a:ext cx="2626580" cy="6054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t>Equipe hospitalière</a:t>
            </a:r>
          </a:p>
        </p:txBody>
      </p:sp>
      <p:sp>
        <p:nvSpPr>
          <p:cNvPr id="5" name="ZoneTexte 4">
            <a:extLst>
              <a:ext uri="{FF2B5EF4-FFF2-40B4-BE49-F238E27FC236}">
                <a16:creationId xmlns:a16="http://schemas.microsoft.com/office/drawing/2014/main" id="{1537CE85-0052-AB70-618F-D9D0F92EA34D}"/>
              </a:ext>
            </a:extLst>
          </p:cNvPr>
          <p:cNvSpPr txBox="1"/>
          <p:nvPr/>
        </p:nvSpPr>
        <p:spPr>
          <a:xfrm>
            <a:off x="864178" y="270164"/>
            <a:ext cx="7448550" cy="461665"/>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Mettre en place le projet d’organisation</a:t>
            </a:r>
          </a:p>
        </p:txBody>
      </p:sp>
      <p:pic>
        <p:nvPicPr>
          <p:cNvPr id="6" name="Image 5">
            <a:extLst>
              <a:ext uri="{FF2B5EF4-FFF2-40B4-BE49-F238E27FC236}">
                <a16:creationId xmlns:a16="http://schemas.microsoft.com/office/drawing/2014/main" id="{6D57A6FD-3EDD-0372-C3D6-CEEB97547D8D}"/>
              </a:ext>
            </a:extLst>
          </p:cNvPr>
          <p:cNvPicPr>
            <a:picLocks noChangeAspect="1"/>
          </p:cNvPicPr>
          <p:nvPr/>
        </p:nvPicPr>
        <p:blipFill>
          <a:blip r:embed="rId3"/>
          <a:stretch>
            <a:fillRect/>
          </a:stretch>
        </p:blipFill>
        <p:spPr>
          <a:xfrm>
            <a:off x="2089792" y="4250905"/>
            <a:ext cx="1393405" cy="1393405"/>
          </a:xfrm>
          <a:prstGeom prst="rect">
            <a:avLst/>
          </a:prstGeom>
        </p:spPr>
      </p:pic>
      <p:sp>
        <p:nvSpPr>
          <p:cNvPr id="8" name="ZoneTexte 7">
            <a:extLst>
              <a:ext uri="{FF2B5EF4-FFF2-40B4-BE49-F238E27FC236}">
                <a16:creationId xmlns:a16="http://schemas.microsoft.com/office/drawing/2014/main" id="{CFFD3109-B57B-2EB3-C361-BD8829DA00B9}"/>
              </a:ext>
            </a:extLst>
          </p:cNvPr>
          <p:cNvSpPr txBox="1"/>
          <p:nvPr/>
        </p:nvSpPr>
        <p:spPr>
          <a:xfrm>
            <a:off x="2204092" y="5646356"/>
            <a:ext cx="2104116" cy="246221"/>
          </a:xfrm>
          <a:prstGeom prst="rect">
            <a:avLst/>
          </a:prstGeom>
          <a:noFill/>
          <a:ln>
            <a:solidFill>
              <a:schemeClr val="accent1"/>
            </a:solidFill>
          </a:ln>
        </p:spPr>
        <p:txBody>
          <a:bodyPr wrap="square" rtlCol="0">
            <a:spAutoFit/>
          </a:bodyPr>
          <a:lstStyle/>
          <a:p>
            <a:r>
              <a:rPr lang="fr-FR" sz="1000" dirty="0"/>
              <a:t>Source: Site ministère de la Santé</a:t>
            </a:r>
          </a:p>
        </p:txBody>
      </p:sp>
      <p:pic>
        <p:nvPicPr>
          <p:cNvPr id="10" name="Image 9" descr="Une image contenant texte, capture d’écran, jaune, conception">
            <a:extLst>
              <a:ext uri="{FF2B5EF4-FFF2-40B4-BE49-F238E27FC236}">
                <a16:creationId xmlns:a16="http://schemas.microsoft.com/office/drawing/2014/main" id="{BE140A95-E8FF-2E19-063A-3C63D7DF5976}"/>
              </a:ext>
            </a:extLst>
          </p:cNvPr>
          <p:cNvPicPr>
            <a:picLocks noChangeAspect="1"/>
          </p:cNvPicPr>
          <p:nvPr/>
        </p:nvPicPr>
        <p:blipFill>
          <a:blip r:embed="rId4"/>
          <a:srcRect t="27800" r="49878" b="8789"/>
          <a:stretch/>
        </p:blipFill>
        <p:spPr>
          <a:xfrm>
            <a:off x="10621081" y="1280450"/>
            <a:ext cx="1215897" cy="1230320"/>
          </a:xfrm>
          <a:prstGeom prst="rect">
            <a:avLst/>
          </a:prstGeom>
        </p:spPr>
      </p:pic>
    </p:spTree>
    <p:extLst>
      <p:ext uri="{BB962C8B-B14F-4D97-AF65-F5344CB8AC3E}">
        <p14:creationId xmlns:p14="http://schemas.microsoft.com/office/powerpoint/2010/main" val="95550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61528-8EC9-46A2-0871-3E05111D9E6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02BE03F-8088-1DAD-5D22-7584E4729D2A}"/>
              </a:ext>
            </a:extLst>
          </p:cNvPr>
          <p:cNvSpPr txBox="1"/>
          <p:nvPr/>
        </p:nvSpPr>
        <p:spPr>
          <a:xfrm>
            <a:off x="864178" y="270164"/>
            <a:ext cx="7448550" cy="461665"/>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Mettre en place le projet d’organisation</a:t>
            </a:r>
          </a:p>
        </p:txBody>
      </p:sp>
      <p:pic>
        <p:nvPicPr>
          <p:cNvPr id="22" name="Image 21">
            <a:extLst>
              <a:ext uri="{FF2B5EF4-FFF2-40B4-BE49-F238E27FC236}">
                <a16:creationId xmlns:a16="http://schemas.microsoft.com/office/drawing/2014/main" id="{4917E613-B23A-6B02-47DD-DF22DED01E70}"/>
              </a:ext>
            </a:extLst>
          </p:cNvPr>
          <p:cNvPicPr>
            <a:picLocks noChangeAspect="1"/>
          </p:cNvPicPr>
          <p:nvPr/>
        </p:nvPicPr>
        <p:blipFill>
          <a:blip r:embed="rId3"/>
          <a:stretch>
            <a:fillRect/>
          </a:stretch>
        </p:blipFill>
        <p:spPr>
          <a:xfrm>
            <a:off x="10218593" y="2677633"/>
            <a:ext cx="1751734" cy="1751734"/>
          </a:xfrm>
          <a:prstGeom prst="rect">
            <a:avLst/>
          </a:prstGeom>
        </p:spPr>
      </p:pic>
      <p:pic>
        <p:nvPicPr>
          <p:cNvPr id="23" name="Image 22" descr="Une image contenant texte, capture d’écran, jaune, conception">
            <a:extLst>
              <a:ext uri="{FF2B5EF4-FFF2-40B4-BE49-F238E27FC236}">
                <a16:creationId xmlns:a16="http://schemas.microsoft.com/office/drawing/2014/main" id="{EC0AA264-D363-6867-D25E-ABC1D767AA64}"/>
              </a:ext>
            </a:extLst>
          </p:cNvPr>
          <p:cNvPicPr>
            <a:picLocks noChangeAspect="1"/>
          </p:cNvPicPr>
          <p:nvPr/>
        </p:nvPicPr>
        <p:blipFill>
          <a:blip r:embed="rId4"/>
          <a:srcRect t="27800" r="49878" b="8789"/>
          <a:stretch/>
        </p:blipFill>
        <p:spPr>
          <a:xfrm>
            <a:off x="10486511" y="1218104"/>
            <a:ext cx="1215897" cy="1230320"/>
          </a:xfrm>
          <a:prstGeom prst="rect">
            <a:avLst/>
          </a:prstGeom>
        </p:spPr>
      </p:pic>
      <p:sp>
        <p:nvSpPr>
          <p:cNvPr id="24" name="ZoneTexte 23">
            <a:extLst>
              <a:ext uri="{FF2B5EF4-FFF2-40B4-BE49-F238E27FC236}">
                <a16:creationId xmlns:a16="http://schemas.microsoft.com/office/drawing/2014/main" id="{1005A5A9-71A2-56B1-FAFF-A4CA1D588C10}"/>
              </a:ext>
            </a:extLst>
          </p:cNvPr>
          <p:cNvSpPr txBox="1"/>
          <p:nvPr/>
        </p:nvSpPr>
        <p:spPr>
          <a:xfrm>
            <a:off x="9695825" y="4429367"/>
            <a:ext cx="2411814" cy="276999"/>
          </a:xfrm>
          <a:prstGeom prst="rect">
            <a:avLst/>
          </a:prstGeom>
          <a:noFill/>
          <a:ln>
            <a:solidFill>
              <a:schemeClr val="accent1"/>
            </a:solidFill>
          </a:ln>
        </p:spPr>
        <p:txBody>
          <a:bodyPr wrap="none" rtlCol="0">
            <a:spAutoFit/>
          </a:bodyPr>
          <a:lstStyle/>
          <a:p>
            <a:r>
              <a:rPr lang="fr-FR" sz="1200" dirty="0"/>
              <a:t>Source: Site ministère de la Santé</a:t>
            </a:r>
          </a:p>
        </p:txBody>
      </p:sp>
      <p:pic>
        <p:nvPicPr>
          <p:cNvPr id="27" name="Image 26">
            <a:extLst>
              <a:ext uri="{FF2B5EF4-FFF2-40B4-BE49-F238E27FC236}">
                <a16:creationId xmlns:a16="http://schemas.microsoft.com/office/drawing/2014/main" id="{02E8B9C5-139B-C962-3099-663AA51E2021}"/>
              </a:ext>
            </a:extLst>
          </p:cNvPr>
          <p:cNvPicPr>
            <a:picLocks noChangeAspect="1"/>
          </p:cNvPicPr>
          <p:nvPr/>
        </p:nvPicPr>
        <p:blipFill>
          <a:blip r:embed="rId5">
            <a:lum contrast="20000"/>
          </a:blip>
          <a:srcRect t="2930" b="4751"/>
          <a:stretch/>
        </p:blipFill>
        <p:spPr>
          <a:xfrm>
            <a:off x="397435" y="1218104"/>
            <a:ext cx="9213032" cy="4621587"/>
          </a:xfrm>
          <a:prstGeom prst="rect">
            <a:avLst/>
          </a:prstGeom>
        </p:spPr>
      </p:pic>
      <p:sp>
        <p:nvSpPr>
          <p:cNvPr id="25" name="Rectangle : coins arrondis 24">
            <a:extLst>
              <a:ext uri="{FF2B5EF4-FFF2-40B4-BE49-F238E27FC236}">
                <a16:creationId xmlns:a16="http://schemas.microsoft.com/office/drawing/2014/main" id="{72EB9620-6616-C235-D798-9F3E66A99CAF}"/>
              </a:ext>
            </a:extLst>
          </p:cNvPr>
          <p:cNvSpPr/>
          <p:nvPr/>
        </p:nvSpPr>
        <p:spPr>
          <a:xfrm>
            <a:off x="397435" y="1070264"/>
            <a:ext cx="2088572" cy="59550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t>Médecin en cabinet</a:t>
            </a:r>
          </a:p>
        </p:txBody>
      </p:sp>
    </p:spTree>
    <p:extLst>
      <p:ext uri="{BB962C8B-B14F-4D97-AF65-F5344CB8AC3E}">
        <p14:creationId xmlns:p14="http://schemas.microsoft.com/office/powerpoint/2010/main" val="142456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A75A5-7741-767B-3D62-0E192A4D152E}"/>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129102D3-14D2-55DF-3CB3-42B6180B34BD}"/>
              </a:ext>
            </a:extLst>
          </p:cNvPr>
          <p:cNvSpPr txBox="1"/>
          <p:nvPr/>
        </p:nvSpPr>
        <p:spPr>
          <a:xfrm>
            <a:off x="1321378" y="259774"/>
            <a:ext cx="8323118"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Choix du dispositif médical numérique</a:t>
            </a:r>
          </a:p>
        </p:txBody>
      </p:sp>
      <p:pic>
        <p:nvPicPr>
          <p:cNvPr id="3" name="Image 2">
            <a:extLst>
              <a:ext uri="{FF2B5EF4-FFF2-40B4-BE49-F238E27FC236}">
                <a16:creationId xmlns:a16="http://schemas.microsoft.com/office/drawing/2014/main" id="{3EF27CCB-4EC4-FE91-F0A6-100AAAAB757F}"/>
              </a:ext>
            </a:extLst>
          </p:cNvPr>
          <p:cNvPicPr>
            <a:picLocks noChangeAspect="1"/>
          </p:cNvPicPr>
          <p:nvPr/>
        </p:nvPicPr>
        <p:blipFill>
          <a:blip r:embed="rId2"/>
          <a:stretch>
            <a:fillRect/>
          </a:stretch>
        </p:blipFill>
        <p:spPr>
          <a:xfrm>
            <a:off x="460918" y="1991388"/>
            <a:ext cx="2709696" cy="1531129"/>
          </a:xfrm>
          <a:prstGeom prst="rect">
            <a:avLst/>
          </a:prstGeom>
        </p:spPr>
      </p:pic>
      <p:pic>
        <p:nvPicPr>
          <p:cNvPr id="5" name="Image 4">
            <a:extLst>
              <a:ext uri="{FF2B5EF4-FFF2-40B4-BE49-F238E27FC236}">
                <a16:creationId xmlns:a16="http://schemas.microsoft.com/office/drawing/2014/main" id="{755087BD-3EC3-85A9-3F5E-87EAC61037F2}"/>
              </a:ext>
            </a:extLst>
          </p:cNvPr>
          <p:cNvPicPr>
            <a:picLocks noChangeAspect="1"/>
          </p:cNvPicPr>
          <p:nvPr/>
        </p:nvPicPr>
        <p:blipFill>
          <a:blip r:embed="rId3"/>
          <a:stretch>
            <a:fillRect/>
          </a:stretch>
        </p:blipFill>
        <p:spPr>
          <a:xfrm>
            <a:off x="4093638" y="2384404"/>
            <a:ext cx="4067420" cy="703456"/>
          </a:xfrm>
          <a:prstGeom prst="rect">
            <a:avLst/>
          </a:prstGeom>
        </p:spPr>
      </p:pic>
      <p:pic>
        <p:nvPicPr>
          <p:cNvPr id="8" name="Image 7">
            <a:extLst>
              <a:ext uri="{FF2B5EF4-FFF2-40B4-BE49-F238E27FC236}">
                <a16:creationId xmlns:a16="http://schemas.microsoft.com/office/drawing/2014/main" id="{AE7D545F-BDB7-7332-E475-E524638485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362330" y="2314420"/>
            <a:ext cx="2205143" cy="743054"/>
          </a:xfrm>
          <a:prstGeom prst="rect">
            <a:avLst/>
          </a:prstGeom>
        </p:spPr>
      </p:pic>
      <p:sp>
        <p:nvSpPr>
          <p:cNvPr id="10" name="ZoneTexte 9">
            <a:extLst>
              <a:ext uri="{FF2B5EF4-FFF2-40B4-BE49-F238E27FC236}">
                <a16:creationId xmlns:a16="http://schemas.microsoft.com/office/drawing/2014/main" id="{5708E97A-B9E5-CEB8-558A-90A3711BBBFC}"/>
              </a:ext>
            </a:extLst>
          </p:cNvPr>
          <p:cNvSpPr txBox="1"/>
          <p:nvPr/>
        </p:nvSpPr>
        <p:spPr>
          <a:xfrm>
            <a:off x="3689029" y="3547972"/>
            <a:ext cx="6287234" cy="1754326"/>
          </a:xfrm>
          <a:prstGeom prst="rect">
            <a:avLst/>
          </a:prstGeom>
          <a:noFill/>
        </p:spPr>
        <p:txBody>
          <a:bodyPr wrap="square" rtlCol="0">
            <a:spAutoFit/>
          </a:bodyPr>
          <a:lstStyle/>
          <a:p>
            <a:pPr marL="285750" indent="-285750">
              <a:buFont typeface="Arial" panose="020B0604020202020204" pitchFamily="34" charset="0"/>
              <a:buChar char="•"/>
            </a:pPr>
            <a:r>
              <a:rPr lang="fr-FR" dirty="0"/>
              <a:t>Marquage CE</a:t>
            </a:r>
          </a:p>
          <a:p>
            <a:pPr marL="285750" indent="-285750">
              <a:buFont typeface="Arial" panose="020B0604020202020204" pitchFamily="34" charset="0"/>
              <a:buChar char="•"/>
            </a:pPr>
            <a:r>
              <a:rPr lang="fr-FR" dirty="0"/>
              <a:t>Conformité RGPD</a:t>
            </a:r>
          </a:p>
          <a:p>
            <a:pPr marL="285750" indent="-285750">
              <a:buFont typeface="Arial" panose="020B0604020202020204" pitchFamily="34" charset="0"/>
              <a:buChar char="•"/>
            </a:pPr>
            <a:r>
              <a:rPr lang="fr-FR" dirty="0"/>
              <a:t>Conformité aux exigences du code de la santé publique relatives à l’hébergement des données de santé</a:t>
            </a:r>
          </a:p>
          <a:p>
            <a:pPr marL="285750" indent="-285750">
              <a:buFont typeface="Arial" panose="020B0604020202020204" pitchFamily="34" charset="0"/>
              <a:buChar char="•"/>
            </a:pPr>
            <a:r>
              <a:rPr lang="fr-FR" dirty="0"/>
              <a:t>Certificat garantissant la conformité aux référentiels de sécurité et d’interopérabilité définies par décret </a:t>
            </a:r>
          </a:p>
        </p:txBody>
      </p:sp>
      <p:pic>
        <p:nvPicPr>
          <p:cNvPr id="11" name="Image 10" descr="Une image contenant texte, capture d’écran, jaune, conception">
            <a:extLst>
              <a:ext uri="{FF2B5EF4-FFF2-40B4-BE49-F238E27FC236}">
                <a16:creationId xmlns:a16="http://schemas.microsoft.com/office/drawing/2014/main" id="{05958C19-16BD-5427-1F31-63C3AEC8D2AF}"/>
              </a:ext>
            </a:extLst>
          </p:cNvPr>
          <p:cNvPicPr>
            <a:picLocks noChangeAspect="1"/>
          </p:cNvPicPr>
          <p:nvPr/>
        </p:nvPicPr>
        <p:blipFill>
          <a:blip r:embed="rId6"/>
          <a:srcRect t="27800" r="49878" b="8789"/>
          <a:stretch/>
        </p:blipFill>
        <p:spPr>
          <a:xfrm>
            <a:off x="10768745" y="1238886"/>
            <a:ext cx="1215897" cy="1230320"/>
          </a:xfrm>
          <a:prstGeom prst="rect">
            <a:avLst/>
          </a:prstGeom>
        </p:spPr>
      </p:pic>
    </p:spTree>
    <p:extLst>
      <p:ext uri="{BB962C8B-B14F-4D97-AF65-F5344CB8AC3E}">
        <p14:creationId xmlns:p14="http://schemas.microsoft.com/office/powerpoint/2010/main" val="239936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24DE-7E14-94C0-FB23-B40C4CDB493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D1C5022-6DCC-3D2D-430F-C74B796B5BE8}"/>
              </a:ext>
            </a:extLst>
          </p:cNvPr>
          <p:cNvSpPr txBox="1"/>
          <p:nvPr/>
        </p:nvSpPr>
        <p:spPr>
          <a:xfrm>
            <a:off x="777971" y="270934"/>
            <a:ext cx="9291062" cy="369332"/>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SIGNATURE CONVENTION OPERATEUR-EXPLOITANT/DISTRIBUTEUR DU DMN</a:t>
            </a:r>
          </a:p>
        </p:txBody>
      </p:sp>
      <p:pic>
        <p:nvPicPr>
          <p:cNvPr id="3" name="Image 2">
            <a:extLst>
              <a:ext uri="{FF2B5EF4-FFF2-40B4-BE49-F238E27FC236}">
                <a16:creationId xmlns:a16="http://schemas.microsoft.com/office/drawing/2014/main" id="{74C3A518-7CB7-747F-4178-EDF7EA254669}"/>
              </a:ext>
            </a:extLst>
          </p:cNvPr>
          <p:cNvPicPr>
            <a:picLocks noChangeAspect="1"/>
          </p:cNvPicPr>
          <p:nvPr/>
        </p:nvPicPr>
        <p:blipFill>
          <a:blip r:embed="rId3"/>
          <a:srcRect b="4796"/>
          <a:stretch/>
        </p:blipFill>
        <p:spPr>
          <a:xfrm>
            <a:off x="2919350" y="940493"/>
            <a:ext cx="6619876" cy="4949668"/>
          </a:xfrm>
          <a:prstGeom prst="rect">
            <a:avLst/>
          </a:prstGeom>
        </p:spPr>
      </p:pic>
    </p:spTree>
    <p:extLst>
      <p:ext uri="{BB962C8B-B14F-4D97-AF65-F5344CB8AC3E}">
        <p14:creationId xmlns:p14="http://schemas.microsoft.com/office/powerpoint/2010/main" val="226305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17FAA-5A28-C83C-7923-5AE5DDD58188}"/>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64470A94-70E7-C4FF-C800-E2398BF0252D}"/>
              </a:ext>
            </a:extLst>
          </p:cNvPr>
          <p:cNvSpPr txBox="1"/>
          <p:nvPr/>
        </p:nvSpPr>
        <p:spPr>
          <a:xfrm>
            <a:off x="700290" y="1253742"/>
            <a:ext cx="8323117" cy="461665"/>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Documents à réunir avant de commencer la démarche</a:t>
            </a:r>
          </a:p>
        </p:txBody>
      </p:sp>
      <p:sp>
        <p:nvSpPr>
          <p:cNvPr id="2" name="ZoneTexte 1">
            <a:extLst>
              <a:ext uri="{FF2B5EF4-FFF2-40B4-BE49-F238E27FC236}">
                <a16:creationId xmlns:a16="http://schemas.microsoft.com/office/drawing/2014/main" id="{F50A49FB-B559-FAC3-FE50-B71D4891C769}"/>
              </a:ext>
            </a:extLst>
          </p:cNvPr>
          <p:cNvSpPr txBox="1"/>
          <p:nvPr/>
        </p:nvSpPr>
        <p:spPr>
          <a:xfrm>
            <a:off x="1730438" y="785106"/>
            <a:ext cx="8323118"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Déclaration de l’activité de télésurveillance (ARS)</a:t>
            </a:r>
          </a:p>
        </p:txBody>
      </p:sp>
      <p:sp>
        <p:nvSpPr>
          <p:cNvPr id="3" name="ZoneTexte 2">
            <a:extLst>
              <a:ext uri="{FF2B5EF4-FFF2-40B4-BE49-F238E27FC236}">
                <a16:creationId xmlns:a16="http://schemas.microsoft.com/office/drawing/2014/main" id="{91CBE975-1D66-0B79-8AF1-0828F97A5E63}"/>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sp>
        <p:nvSpPr>
          <p:cNvPr id="4" name="ZoneTexte 3">
            <a:extLst>
              <a:ext uri="{FF2B5EF4-FFF2-40B4-BE49-F238E27FC236}">
                <a16:creationId xmlns:a16="http://schemas.microsoft.com/office/drawing/2014/main" id="{77D1A5AD-455F-BD08-B2EA-B6FAC00AE871}"/>
              </a:ext>
            </a:extLst>
          </p:cNvPr>
          <p:cNvSpPr txBox="1"/>
          <p:nvPr/>
        </p:nvSpPr>
        <p:spPr>
          <a:xfrm>
            <a:off x="787078" y="2151727"/>
            <a:ext cx="10475089" cy="2554545"/>
          </a:xfrm>
          <a:prstGeom prst="rect">
            <a:avLst/>
          </a:prstGeom>
          <a:noFill/>
        </p:spPr>
        <p:txBody>
          <a:bodyPr wrap="square" rtlCol="0">
            <a:spAutoFit/>
          </a:bodyPr>
          <a:lstStyle/>
          <a:p>
            <a:pPr marL="285750" indent="-285750">
              <a:buFont typeface="Arial" panose="020B0604020202020204" pitchFamily="34" charset="0"/>
              <a:buChar char="•"/>
            </a:pPr>
            <a:r>
              <a:rPr lang="fr-FR" sz="3200" dirty="0"/>
              <a:t>Numéro RPPS </a:t>
            </a:r>
          </a:p>
          <a:p>
            <a:pPr marL="285750" indent="-285750">
              <a:buFont typeface="Arial" panose="020B0604020202020204" pitchFamily="34" charset="0"/>
              <a:buChar char="•"/>
            </a:pPr>
            <a:r>
              <a:rPr lang="fr-FR" sz="3200" dirty="0"/>
              <a:t>Numéro d’assurance-maladie (AM) </a:t>
            </a:r>
          </a:p>
          <a:p>
            <a:pPr marL="285750" indent="-285750">
              <a:buFont typeface="Arial" panose="020B0604020202020204" pitchFamily="34" charset="0"/>
              <a:buChar char="•"/>
            </a:pPr>
            <a:r>
              <a:rPr lang="fr-FR" sz="3200" dirty="0"/>
              <a:t>Protocole de coopération </a:t>
            </a:r>
          </a:p>
          <a:p>
            <a:pPr marL="285750" indent="-285750">
              <a:buFont typeface="Arial" panose="020B0604020202020204" pitchFamily="34" charset="0"/>
              <a:buChar char="•"/>
            </a:pPr>
            <a:r>
              <a:rPr lang="fr-FR" sz="3200" dirty="0"/>
              <a:t>Convention ou contrat encadrant les activités confiées à un tiers</a:t>
            </a:r>
          </a:p>
        </p:txBody>
      </p:sp>
      <p:sp>
        <p:nvSpPr>
          <p:cNvPr id="6" name="ZoneTexte 5">
            <a:extLst>
              <a:ext uri="{FF2B5EF4-FFF2-40B4-BE49-F238E27FC236}">
                <a16:creationId xmlns:a16="http://schemas.microsoft.com/office/drawing/2014/main" id="{6A6FBDCF-506C-3836-E570-4A974136AE09}"/>
              </a:ext>
            </a:extLst>
          </p:cNvPr>
          <p:cNvSpPr txBox="1"/>
          <p:nvPr/>
        </p:nvSpPr>
        <p:spPr>
          <a:xfrm>
            <a:off x="7696639" y="4553606"/>
            <a:ext cx="3565528" cy="923330"/>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UN OPERATEUR</a:t>
            </a:r>
          </a:p>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UNE SEULE DECLARATION</a:t>
            </a:r>
          </a:p>
          <a:p>
            <a:pPr marL="285750" indent="-285750">
              <a:buFont typeface="Arial" panose="020B0604020202020204" pitchFamily="34" charset="0"/>
              <a:buChar char="•"/>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03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387B4-6E60-834E-C2C9-0D72AA91EB1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DCAFF973-9716-0AD5-15A4-3AECF81B9C83}"/>
              </a:ext>
            </a:extLst>
          </p:cNvPr>
          <p:cNvPicPr>
            <a:picLocks noChangeAspect="1"/>
          </p:cNvPicPr>
          <p:nvPr/>
        </p:nvPicPr>
        <p:blipFill>
          <a:blip r:embed="rId2"/>
          <a:stretch>
            <a:fillRect/>
          </a:stretch>
        </p:blipFill>
        <p:spPr>
          <a:xfrm>
            <a:off x="9878027" y="2986268"/>
            <a:ext cx="1840375" cy="1840375"/>
          </a:xfrm>
          <a:prstGeom prst="rect">
            <a:avLst/>
          </a:prstGeom>
        </p:spPr>
      </p:pic>
      <p:pic>
        <p:nvPicPr>
          <p:cNvPr id="8" name="Image 7">
            <a:extLst>
              <a:ext uri="{FF2B5EF4-FFF2-40B4-BE49-F238E27FC236}">
                <a16:creationId xmlns:a16="http://schemas.microsoft.com/office/drawing/2014/main" id="{AB73D606-2123-B3F4-7E40-60D21E998990}"/>
              </a:ext>
            </a:extLst>
          </p:cNvPr>
          <p:cNvPicPr>
            <a:picLocks noChangeAspect="1"/>
          </p:cNvPicPr>
          <p:nvPr/>
        </p:nvPicPr>
        <p:blipFill>
          <a:blip r:embed="rId3"/>
          <a:stretch>
            <a:fillRect/>
          </a:stretch>
        </p:blipFill>
        <p:spPr>
          <a:xfrm>
            <a:off x="4178782" y="920187"/>
            <a:ext cx="3503593" cy="5017626"/>
          </a:xfrm>
          <a:prstGeom prst="rect">
            <a:avLst/>
          </a:prstGeom>
        </p:spPr>
      </p:pic>
      <p:sp>
        <p:nvSpPr>
          <p:cNvPr id="12" name="ZoneTexte 11">
            <a:extLst>
              <a:ext uri="{FF2B5EF4-FFF2-40B4-BE49-F238E27FC236}">
                <a16:creationId xmlns:a16="http://schemas.microsoft.com/office/drawing/2014/main" id="{1F0AFCB0-8257-9384-54C5-B4879C01EF63}"/>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spTree>
    <p:extLst>
      <p:ext uri="{BB962C8B-B14F-4D97-AF65-F5344CB8AC3E}">
        <p14:creationId xmlns:p14="http://schemas.microsoft.com/office/powerpoint/2010/main" val="284328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D4554-020D-3FF2-A9F8-53F8528D952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8EDA0196-189F-F5F9-6A1B-2BFD28419B19}"/>
              </a:ext>
            </a:extLst>
          </p:cNvPr>
          <p:cNvSpPr txBox="1"/>
          <p:nvPr/>
        </p:nvSpPr>
        <p:spPr>
          <a:xfrm>
            <a:off x="1591541" y="197427"/>
            <a:ext cx="8323118"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Déclaration de l’activité de télésurveillance (ARS)</a:t>
            </a:r>
          </a:p>
        </p:txBody>
      </p:sp>
      <p:pic>
        <p:nvPicPr>
          <p:cNvPr id="3" name="Image 2">
            <a:extLst>
              <a:ext uri="{FF2B5EF4-FFF2-40B4-BE49-F238E27FC236}">
                <a16:creationId xmlns:a16="http://schemas.microsoft.com/office/drawing/2014/main" id="{4848F2B9-59C2-A0E8-DA1B-3579579BF564}"/>
              </a:ext>
            </a:extLst>
          </p:cNvPr>
          <p:cNvPicPr>
            <a:picLocks noChangeAspect="1"/>
          </p:cNvPicPr>
          <p:nvPr/>
        </p:nvPicPr>
        <p:blipFill>
          <a:blip r:embed="rId2"/>
          <a:stretch>
            <a:fillRect/>
          </a:stretch>
        </p:blipFill>
        <p:spPr>
          <a:xfrm>
            <a:off x="9692954" y="2809262"/>
            <a:ext cx="2070783" cy="2070783"/>
          </a:xfrm>
          <a:prstGeom prst="rect">
            <a:avLst/>
          </a:prstGeom>
        </p:spPr>
      </p:pic>
      <p:pic>
        <p:nvPicPr>
          <p:cNvPr id="5" name="Image 4">
            <a:extLst>
              <a:ext uri="{FF2B5EF4-FFF2-40B4-BE49-F238E27FC236}">
                <a16:creationId xmlns:a16="http://schemas.microsoft.com/office/drawing/2014/main" id="{762619AF-BD64-EC00-BD34-7A5E76A75C27}"/>
              </a:ext>
            </a:extLst>
          </p:cNvPr>
          <p:cNvPicPr>
            <a:picLocks noChangeAspect="1"/>
          </p:cNvPicPr>
          <p:nvPr/>
        </p:nvPicPr>
        <p:blipFill>
          <a:blip r:embed="rId3"/>
          <a:stretch>
            <a:fillRect/>
          </a:stretch>
        </p:blipFill>
        <p:spPr>
          <a:xfrm>
            <a:off x="428263" y="1066942"/>
            <a:ext cx="8947230" cy="4553883"/>
          </a:xfrm>
          <a:prstGeom prst="rect">
            <a:avLst/>
          </a:prstGeom>
        </p:spPr>
      </p:pic>
      <p:pic>
        <p:nvPicPr>
          <p:cNvPr id="6" name="Image 5" descr="Une image contenant texte, capture d’écran, jaune, conception">
            <a:extLst>
              <a:ext uri="{FF2B5EF4-FFF2-40B4-BE49-F238E27FC236}">
                <a16:creationId xmlns:a16="http://schemas.microsoft.com/office/drawing/2014/main" id="{AEDE0ED7-87CE-1DE7-024C-DDB1B03F866D}"/>
              </a:ext>
            </a:extLst>
          </p:cNvPr>
          <p:cNvPicPr>
            <a:picLocks noChangeAspect="1"/>
          </p:cNvPicPr>
          <p:nvPr/>
        </p:nvPicPr>
        <p:blipFill>
          <a:blip r:embed="rId4"/>
          <a:srcRect t="27800" r="49878" b="8789"/>
          <a:stretch/>
        </p:blipFill>
        <p:spPr>
          <a:xfrm>
            <a:off x="10342101" y="1237175"/>
            <a:ext cx="1215897" cy="1230320"/>
          </a:xfrm>
          <a:prstGeom prst="rect">
            <a:avLst/>
          </a:prstGeom>
        </p:spPr>
      </p:pic>
      <p:sp>
        <p:nvSpPr>
          <p:cNvPr id="10" name="ZoneTexte 9">
            <a:extLst>
              <a:ext uri="{FF2B5EF4-FFF2-40B4-BE49-F238E27FC236}">
                <a16:creationId xmlns:a16="http://schemas.microsoft.com/office/drawing/2014/main" id="{2074E18D-E0F7-7FA5-A5A0-0ACFF2338B96}"/>
              </a:ext>
            </a:extLst>
          </p:cNvPr>
          <p:cNvSpPr txBox="1"/>
          <p:nvPr/>
        </p:nvSpPr>
        <p:spPr>
          <a:xfrm>
            <a:off x="9381958" y="4880045"/>
            <a:ext cx="2816506" cy="338554"/>
          </a:xfrm>
          <a:prstGeom prst="rect">
            <a:avLst/>
          </a:prstGeom>
          <a:noFill/>
        </p:spPr>
        <p:txBody>
          <a:bodyPr wrap="square" rtlCol="0">
            <a:spAutoFit/>
          </a:bodyPr>
          <a:lstStyle/>
          <a:p>
            <a:r>
              <a:rPr lang="fr-FR" sz="1600" dirty="0"/>
              <a:t>Site : démarches-simplifies.fr</a:t>
            </a:r>
          </a:p>
        </p:txBody>
      </p:sp>
    </p:spTree>
    <p:extLst>
      <p:ext uri="{BB962C8B-B14F-4D97-AF65-F5344CB8AC3E}">
        <p14:creationId xmlns:p14="http://schemas.microsoft.com/office/powerpoint/2010/main" val="324511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851E-74CF-ACE9-A796-34E1E3A6668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53B1B3D-403F-7C1F-3AD0-4C340D2EEA87}"/>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pic>
        <p:nvPicPr>
          <p:cNvPr id="4" name="Image 3">
            <a:extLst>
              <a:ext uri="{FF2B5EF4-FFF2-40B4-BE49-F238E27FC236}">
                <a16:creationId xmlns:a16="http://schemas.microsoft.com/office/drawing/2014/main" id="{7EE7ECCB-496B-643A-88E5-C484EB751AC3}"/>
              </a:ext>
            </a:extLst>
          </p:cNvPr>
          <p:cNvPicPr>
            <a:picLocks noChangeAspect="1"/>
          </p:cNvPicPr>
          <p:nvPr/>
        </p:nvPicPr>
        <p:blipFill>
          <a:blip r:embed="rId2"/>
          <a:stretch>
            <a:fillRect/>
          </a:stretch>
        </p:blipFill>
        <p:spPr>
          <a:xfrm>
            <a:off x="2129689" y="1168982"/>
            <a:ext cx="9592952" cy="5156662"/>
          </a:xfrm>
          <a:prstGeom prst="rect">
            <a:avLst/>
          </a:prstGeom>
        </p:spPr>
      </p:pic>
      <p:pic>
        <p:nvPicPr>
          <p:cNvPr id="5" name="Image 4" descr="Une image contenant texte, capture d’écran, jaune, conception">
            <a:extLst>
              <a:ext uri="{FF2B5EF4-FFF2-40B4-BE49-F238E27FC236}">
                <a16:creationId xmlns:a16="http://schemas.microsoft.com/office/drawing/2014/main" id="{02CF4DBF-178F-7A1F-DF6D-F74D9E022E48}"/>
              </a:ext>
            </a:extLst>
          </p:cNvPr>
          <p:cNvPicPr>
            <a:picLocks noChangeAspect="1"/>
          </p:cNvPicPr>
          <p:nvPr/>
        </p:nvPicPr>
        <p:blipFill>
          <a:blip r:embed="rId3"/>
          <a:srcRect t="27800" r="49878" b="8789"/>
          <a:stretch/>
        </p:blipFill>
        <p:spPr>
          <a:xfrm>
            <a:off x="469359" y="1500221"/>
            <a:ext cx="1215897" cy="1230320"/>
          </a:xfrm>
          <a:prstGeom prst="rect">
            <a:avLst/>
          </a:prstGeom>
        </p:spPr>
      </p:pic>
    </p:spTree>
    <p:extLst>
      <p:ext uri="{BB962C8B-B14F-4D97-AF65-F5344CB8AC3E}">
        <p14:creationId xmlns:p14="http://schemas.microsoft.com/office/powerpoint/2010/main" val="400782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DC65D46-B1DA-DEDA-B3D9-12C48D37C570}"/>
              </a:ext>
            </a:extLst>
          </p:cNvPr>
          <p:cNvSpPr txBox="1"/>
          <p:nvPr/>
        </p:nvSpPr>
        <p:spPr>
          <a:xfrm>
            <a:off x="8713694" y="1919507"/>
            <a:ext cx="2904565" cy="1107996"/>
          </a:xfrm>
          <a:prstGeom prst="rect">
            <a:avLst/>
          </a:prstGeom>
          <a:noFill/>
          <a:ln>
            <a:solidFill>
              <a:srgbClr val="002060"/>
            </a:solidFill>
          </a:ln>
        </p:spPr>
        <p:txBody>
          <a:bodyPr wrap="square" rtlCol="0">
            <a:spAutoFit/>
          </a:bodyPr>
          <a:lstStyle/>
          <a:p>
            <a:r>
              <a:rPr lang="fr-FR" sz="1100" dirty="0">
                <a:solidFill>
                  <a:srgbClr val="002060"/>
                </a:solidFill>
                <a:latin typeface="Roboto Bold"/>
                <a:cs typeface="Roboto Bold"/>
              </a:rPr>
              <a:t>Déclaration des liens d’intérêts</a:t>
            </a:r>
          </a:p>
          <a:p>
            <a:r>
              <a:rPr lang="fr-FR" sz="1100" dirty="0">
                <a:latin typeface="Roboto Bold"/>
                <a:cs typeface="Roboto Bold"/>
              </a:rPr>
              <a:t>J’ai actuellement, ou j’ai eu au cours des trois dernières années, une affiliation ou des intérêts financiers ou intérêts de tout ordre avec les sociétés commerciales suivantes </a:t>
            </a:r>
            <a:r>
              <a:rPr lang="fr-FR" sz="1100" dirty="0">
                <a:solidFill>
                  <a:srgbClr val="002060"/>
                </a:solidFill>
                <a:latin typeface="Roboto Bold"/>
                <a:cs typeface="Roboto Bold"/>
              </a:rPr>
              <a:t>en lien avec la santé.</a:t>
            </a:r>
          </a:p>
        </p:txBody>
      </p:sp>
      <p:sp>
        <p:nvSpPr>
          <p:cNvPr id="4" name="ZoneTexte 3">
            <a:extLst>
              <a:ext uri="{FF2B5EF4-FFF2-40B4-BE49-F238E27FC236}">
                <a16:creationId xmlns:a16="http://schemas.microsoft.com/office/drawing/2014/main" id="{9D0C5FBF-9A4C-A795-53FC-72D26F91AAE6}"/>
              </a:ext>
            </a:extLst>
          </p:cNvPr>
          <p:cNvSpPr txBox="1"/>
          <p:nvPr/>
        </p:nvSpPr>
        <p:spPr>
          <a:xfrm>
            <a:off x="573741" y="3027502"/>
            <a:ext cx="8018930" cy="1938992"/>
          </a:xfrm>
          <a:prstGeom prst="rect">
            <a:avLst/>
          </a:prstGeom>
          <a:noFill/>
        </p:spPr>
        <p:txBody>
          <a:bodyPr wrap="square" rtlCol="0">
            <a:spAutoFit/>
          </a:bodyPr>
          <a:lstStyle/>
          <a:p>
            <a:pPr marL="285750" indent="-285750">
              <a:buFont typeface="Lucida Grande"/>
              <a:buChar char="-"/>
            </a:pPr>
            <a:r>
              <a:rPr lang="fr-FR" sz="2000" dirty="0">
                <a:latin typeface="Roboto Bold"/>
                <a:cs typeface="Roboto Bold"/>
              </a:rPr>
              <a:t>Liens d’intérêt : France Oxygène, SOS oxygène, </a:t>
            </a:r>
            <a:r>
              <a:rPr lang="fr-FR" sz="2000" dirty="0" err="1">
                <a:latin typeface="Roboto Bold"/>
                <a:cs typeface="Roboto Bold"/>
              </a:rPr>
              <a:t>Sysmed</a:t>
            </a:r>
            <a:r>
              <a:rPr lang="fr-FR" sz="2000" dirty="0">
                <a:latin typeface="Roboto Bold"/>
                <a:cs typeface="Roboto Bold"/>
              </a:rPr>
              <a:t>, </a:t>
            </a:r>
            <a:r>
              <a:rPr lang="fr-FR" sz="2000" dirty="0" err="1">
                <a:latin typeface="Roboto Bold"/>
                <a:cs typeface="Roboto Bold"/>
              </a:rPr>
              <a:t>Norox</a:t>
            </a:r>
            <a:r>
              <a:rPr lang="fr-FR" sz="2000" dirty="0">
                <a:latin typeface="Roboto Bold"/>
                <a:cs typeface="Roboto Bold"/>
              </a:rPr>
              <a:t>, Sanofi</a:t>
            </a:r>
          </a:p>
          <a:p>
            <a:pPr marL="285750" indent="-285750">
              <a:buFont typeface="Lucida Grande"/>
              <a:buChar char="-"/>
            </a:pPr>
            <a:endParaRPr lang="fr-FR" sz="2000" dirty="0">
              <a:latin typeface="Roboto Bold"/>
              <a:cs typeface="Roboto Bold"/>
            </a:endParaRPr>
          </a:p>
          <a:p>
            <a:pPr marL="285750" indent="-285750">
              <a:buFont typeface="Lucida Grande"/>
              <a:buChar char="-"/>
            </a:pPr>
            <a:r>
              <a:rPr lang="fr-FR" sz="2000" dirty="0">
                <a:latin typeface="Roboto Bold"/>
                <a:cs typeface="Roboto Bold"/>
              </a:rPr>
              <a:t>Liens d’intérêt avec la présentation : Président et membre fondateur de l’association BELVEDAIR</a:t>
            </a:r>
          </a:p>
          <a:p>
            <a:endParaRPr lang="fr-FR" sz="2000" dirty="0"/>
          </a:p>
        </p:txBody>
      </p:sp>
    </p:spTree>
    <p:extLst>
      <p:ext uri="{BB962C8B-B14F-4D97-AF65-F5344CB8AC3E}">
        <p14:creationId xmlns:p14="http://schemas.microsoft.com/office/powerpoint/2010/main" val="2234465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7AD12-BDE4-59C6-DD52-A7571F8701A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078002E-4912-534C-396D-34871803F0F8}"/>
              </a:ext>
            </a:extLst>
          </p:cNvPr>
          <p:cNvPicPr>
            <a:picLocks noChangeAspect="1"/>
          </p:cNvPicPr>
          <p:nvPr/>
        </p:nvPicPr>
        <p:blipFill>
          <a:blip r:embed="rId2"/>
          <a:srcRect b="11571"/>
          <a:stretch/>
        </p:blipFill>
        <p:spPr>
          <a:xfrm>
            <a:off x="1903954" y="1182337"/>
            <a:ext cx="7665931" cy="3552501"/>
          </a:xfrm>
          <a:prstGeom prst="rect">
            <a:avLst/>
          </a:prstGeom>
        </p:spPr>
      </p:pic>
      <p:pic>
        <p:nvPicPr>
          <p:cNvPr id="5" name="Image 4">
            <a:extLst>
              <a:ext uri="{FF2B5EF4-FFF2-40B4-BE49-F238E27FC236}">
                <a16:creationId xmlns:a16="http://schemas.microsoft.com/office/drawing/2014/main" id="{4F0175DC-1C72-0C10-7053-EB12752D99B3}"/>
              </a:ext>
            </a:extLst>
          </p:cNvPr>
          <p:cNvPicPr>
            <a:picLocks noChangeAspect="1"/>
          </p:cNvPicPr>
          <p:nvPr/>
        </p:nvPicPr>
        <p:blipFill>
          <a:blip r:embed="rId3"/>
          <a:stretch>
            <a:fillRect/>
          </a:stretch>
        </p:blipFill>
        <p:spPr>
          <a:xfrm>
            <a:off x="2087030" y="4734838"/>
            <a:ext cx="3032943" cy="1611551"/>
          </a:xfrm>
          <a:prstGeom prst="rect">
            <a:avLst/>
          </a:prstGeom>
        </p:spPr>
      </p:pic>
      <p:pic>
        <p:nvPicPr>
          <p:cNvPr id="6" name="Image 5" descr="Une image contenant texte, capture d’écran, jaune, conception">
            <a:extLst>
              <a:ext uri="{FF2B5EF4-FFF2-40B4-BE49-F238E27FC236}">
                <a16:creationId xmlns:a16="http://schemas.microsoft.com/office/drawing/2014/main" id="{B3D16A02-B3D3-6C78-F65C-E5BC9823D0D2}"/>
              </a:ext>
            </a:extLst>
          </p:cNvPr>
          <p:cNvPicPr>
            <a:picLocks noChangeAspect="1"/>
          </p:cNvPicPr>
          <p:nvPr/>
        </p:nvPicPr>
        <p:blipFill>
          <a:blip r:embed="rId4"/>
          <a:srcRect t="27800" r="49878" b="8789"/>
          <a:stretch/>
        </p:blipFill>
        <p:spPr>
          <a:xfrm>
            <a:off x="10288046" y="1728267"/>
            <a:ext cx="1215897" cy="1230320"/>
          </a:xfrm>
          <a:prstGeom prst="rect">
            <a:avLst/>
          </a:prstGeom>
        </p:spPr>
      </p:pic>
    </p:spTree>
    <p:extLst>
      <p:ext uri="{BB962C8B-B14F-4D97-AF65-F5344CB8AC3E}">
        <p14:creationId xmlns:p14="http://schemas.microsoft.com/office/powerpoint/2010/main" val="750143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1CA92-D2D7-F3DD-3E71-FDBCBD6523FE}"/>
            </a:ext>
          </a:extLst>
        </p:cNvPr>
        <p:cNvGrpSpPr/>
        <p:nvPr/>
      </p:nvGrpSpPr>
      <p:grpSpPr>
        <a:xfrm>
          <a:off x="0" y="0"/>
          <a:ext cx="0" cy="0"/>
          <a:chOff x="0" y="0"/>
          <a:chExt cx="0" cy="0"/>
        </a:xfrm>
      </p:grpSpPr>
      <p:pic>
        <p:nvPicPr>
          <p:cNvPr id="2" name="Enregistrement de l'écran 2025-03-19 172300">
            <a:hlinkClick r:id="" action="ppaction://media"/>
            <a:extLst>
              <a:ext uri="{FF2B5EF4-FFF2-40B4-BE49-F238E27FC236}">
                <a16:creationId xmlns:a16="http://schemas.microsoft.com/office/drawing/2014/main" id="{6FEF154A-84EA-3ABC-DBB4-3F6C7704605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6060" r="7150"/>
          <a:stretch/>
        </p:blipFill>
        <p:spPr>
          <a:xfrm>
            <a:off x="1992483" y="1421522"/>
            <a:ext cx="9782829" cy="4959339"/>
          </a:xfrm>
          <a:prstGeom prst="rect">
            <a:avLst/>
          </a:prstGeom>
        </p:spPr>
      </p:pic>
      <p:sp>
        <p:nvSpPr>
          <p:cNvPr id="3" name="ZoneTexte 2">
            <a:extLst>
              <a:ext uri="{FF2B5EF4-FFF2-40B4-BE49-F238E27FC236}">
                <a16:creationId xmlns:a16="http://schemas.microsoft.com/office/drawing/2014/main" id="{01DCB49A-8913-2A97-FF4A-24EF906A05B7}"/>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spTree>
    <p:extLst>
      <p:ext uri="{BB962C8B-B14F-4D97-AF65-F5344CB8AC3E}">
        <p14:creationId xmlns:p14="http://schemas.microsoft.com/office/powerpoint/2010/main" val="31991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CFEE6-BD95-314F-9247-7750FD5A0844}"/>
            </a:ext>
          </a:extLst>
        </p:cNvPr>
        <p:cNvGrpSpPr/>
        <p:nvPr/>
      </p:nvGrpSpPr>
      <p:grpSpPr>
        <a:xfrm>
          <a:off x="0" y="0"/>
          <a:ext cx="0" cy="0"/>
          <a:chOff x="0" y="0"/>
          <a:chExt cx="0" cy="0"/>
        </a:xfrm>
      </p:grpSpPr>
      <p:pic>
        <p:nvPicPr>
          <p:cNvPr id="2" name="Enregistrement de l'écran 2025-03-19 172853">
            <a:hlinkClick r:id="" action="ppaction://media"/>
            <a:extLst>
              <a:ext uri="{FF2B5EF4-FFF2-40B4-BE49-F238E27FC236}">
                <a16:creationId xmlns:a16="http://schemas.microsoft.com/office/drawing/2014/main" id="{BAD5750F-B7DB-1135-214D-B8A5AE122E7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6004" t="-272" r="5319" b="272"/>
          <a:stretch/>
        </p:blipFill>
        <p:spPr>
          <a:xfrm>
            <a:off x="1791221" y="1187614"/>
            <a:ext cx="10287527" cy="5163082"/>
          </a:xfrm>
          <a:prstGeom prst="rect">
            <a:avLst/>
          </a:prstGeom>
        </p:spPr>
      </p:pic>
      <p:sp>
        <p:nvSpPr>
          <p:cNvPr id="3" name="ZoneTexte 2">
            <a:extLst>
              <a:ext uri="{FF2B5EF4-FFF2-40B4-BE49-F238E27FC236}">
                <a16:creationId xmlns:a16="http://schemas.microsoft.com/office/drawing/2014/main" id="{CF69E159-433B-661E-D563-BB129E263F2A}"/>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pic>
        <p:nvPicPr>
          <p:cNvPr id="4" name="Image 3" descr="Une image contenant texte, capture d’écran, jaune, conception">
            <a:extLst>
              <a:ext uri="{FF2B5EF4-FFF2-40B4-BE49-F238E27FC236}">
                <a16:creationId xmlns:a16="http://schemas.microsoft.com/office/drawing/2014/main" id="{8F3E49AB-B7D7-A29F-56DD-74F992D130F6}"/>
              </a:ext>
            </a:extLst>
          </p:cNvPr>
          <p:cNvPicPr>
            <a:picLocks noChangeAspect="1"/>
          </p:cNvPicPr>
          <p:nvPr/>
        </p:nvPicPr>
        <p:blipFill>
          <a:blip r:embed="rId5"/>
          <a:srcRect t="27800" r="49878" b="8789"/>
          <a:stretch/>
        </p:blipFill>
        <p:spPr>
          <a:xfrm>
            <a:off x="272126" y="1283474"/>
            <a:ext cx="1215897" cy="1230320"/>
          </a:xfrm>
          <a:prstGeom prst="rect">
            <a:avLst/>
          </a:prstGeom>
        </p:spPr>
      </p:pic>
    </p:spTree>
    <p:extLst>
      <p:ext uri="{BB962C8B-B14F-4D97-AF65-F5344CB8AC3E}">
        <p14:creationId xmlns:p14="http://schemas.microsoft.com/office/powerpoint/2010/main" val="37804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61459-00B7-1FBB-B4E4-F403B24796D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C13CB1E-3222-3811-750C-098D80817013}"/>
              </a:ext>
            </a:extLst>
          </p:cNvPr>
          <p:cNvPicPr>
            <a:picLocks noChangeAspect="1"/>
          </p:cNvPicPr>
          <p:nvPr/>
        </p:nvPicPr>
        <p:blipFill>
          <a:blip r:embed="rId2"/>
          <a:stretch>
            <a:fillRect/>
          </a:stretch>
        </p:blipFill>
        <p:spPr>
          <a:xfrm>
            <a:off x="0" y="1201503"/>
            <a:ext cx="12192000" cy="4924640"/>
          </a:xfrm>
          <a:prstGeom prst="rect">
            <a:avLst/>
          </a:prstGeom>
        </p:spPr>
      </p:pic>
      <p:sp>
        <p:nvSpPr>
          <p:cNvPr id="4" name="ZoneTexte 3">
            <a:extLst>
              <a:ext uri="{FF2B5EF4-FFF2-40B4-BE49-F238E27FC236}">
                <a16:creationId xmlns:a16="http://schemas.microsoft.com/office/drawing/2014/main" id="{D1246064-C7A8-3336-8662-D9DE43473B8B}"/>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spTree>
    <p:extLst>
      <p:ext uri="{BB962C8B-B14F-4D97-AF65-F5344CB8AC3E}">
        <p14:creationId xmlns:p14="http://schemas.microsoft.com/office/powerpoint/2010/main" val="2164150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E7D4E-471A-934C-C5FC-FD9B19B622C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B0231A4-8C2C-46D0-D79D-F3B9CFC55E76}"/>
              </a:ext>
            </a:extLst>
          </p:cNvPr>
          <p:cNvPicPr>
            <a:picLocks noChangeAspect="1"/>
          </p:cNvPicPr>
          <p:nvPr/>
        </p:nvPicPr>
        <p:blipFill>
          <a:blip r:embed="rId2"/>
          <a:stretch>
            <a:fillRect/>
          </a:stretch>
        </p:blipFill>
        <p:spPr>
          <a:xfrm>
            <a:off x="2905062" y="939451"/>
            <a:ext cx="5952149" cy="5824603"/>
          </a:xfrm>
          <a:prstGeom prst="rect">
            <a:avLst/>
          </a:prstGeom>
        </p:spPr>
      </p:pic>
      <p:cxnSp>
        <p:nvCxnSpPr>
          <p:cNvPr id="5" name="Connecteur droit 4">
            <a:extLst>
              <a:ext uri="{FF2B5EF4-FFF2-40B4-BE49-F238E27FC236}">
                <a16:creationId xmlns:a16="http://schemas.microsoft.com/office/drawing/2014/main" id="{CBF72F9E-FAB4-3786-78D2-BFDAAAEC8AF4}"/>
              </a:ext>
            </a:extLst>
          </p:cNvPr>
          <p:cNvCxnSpPr/>
          <p:nvPr/>
        </p:nvCxnSpPr>
        <p:spPr>
          <a:xfrm>
            <a:off x="3206663" y="1816274"/>
            <a:ext cx="54738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F83B65AF-650D-27ED-F4DA-CAAE9179D144}"/>
              </a:ext>
            </a:extLst>
          </p:cNvPr>
          <p:cNvCxnSpPr/>
          <p:nvPr/>
        </p:nvCxnSpPr>
        <p:spPr>
          <a:xfrm>
            <a:off x="3206663" y="2054268"/>
            <a:ext cx="3356975"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326CF4D3-A355-6D2A-56B7-779C37A4A96F}"/>
              </a:ext>
            </a:extLst>
          </p:cNvPr>
          <p:cNvSpPr txBox="1"/>
          <p:nvPr/>
        </p:nvSpPr>
        <p:spPr>
          <a:xfrm>
            <a:off x="787078" y="132123"/>
            <a:ext cx="8323118"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 </a:t>
            </a:r>
            <a:r>
              <a:rPr lang="fr-FR" sz="2800" dirty="0">
                <a:solidFill>
                  <a:schemeClr val="bg1"/>
                </a:solidFill>
                <a:latin typeface="Arial" panose="020B0604020202020204" pitchFamily="34" charset="0"/>
                <a:cs typeface="Arial" panose="020B0604020202020204" pitchFamily="34" charset="0"/>
              </a:rPr>
              <a:t>Déclaration de l’activité de télésurveillance (ARS) :</a:t>
            </a:r>
          </a:p>
        </p:txBody>
      </p:sp>
    </p:spTree>
    <p:extLst>
      <p:ext uri="{BB962C8B-B14F-4D97-AF65-F5344CB8AC3E}">
        <p14:creationId xmlns:p14="http://schemas.microsoft.com/office/powerpoint/2010/main" val="534186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5B7AA-88CC-2D81-1261-52F5AC654D3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C396BB-34A0-C5C0-3675-1F8CBCAB65E4}"/>
              </a:ext>
            </a:extLst>
          </p:cNvPr>
          <p:cNvSpPr/>
          <p:nvPr/>
        </p:nvSpPr>
        <p:spPr>
          <a:xfrm>
            <a:off x="195766" y="2113891"/>
            <a:ext cx="11996234" cy="1754326"/>
          </a:xfrm>
          <a:prstGeom prst="rect">
            <a:avLst/>
          </a:prstGeom>
          <a:noFill/>
        </p:spPr>
        <p:txBody>
          <a:bodyPr wrap="none" lIns="91440" tIns="45720" rIns="91440" bIns="45720">
            <a:spAutoFit/>
          </a:bodyPr>
          <a:lstStyle/>
          <a:p>
            <a:pPr algn="ctr"/>
            <a:r>
              <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BRAVO !! VOUS ETES OPERATEUR.ICE </a:t>
            </a:r>
          </a:p>
          <a:p>
            <a:pPr algn="ctr"/>
            <a:r>
              <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DE TELESURVEILLANCE </a:t>
            </a:r>
          </a:p>
        </p:txBody>
      </p:sp>
    </p:spTree>
    <p:extLst>
      <p:ext uri="{BB962C8B-B14F-4D97-AF65-F5344CB8AC3E}">
        <p14:creationId xmlns:p14="http://schemas.microsoft.com/office/powerpoint/2010/main" val="694308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E687B-A8E8-C059-A18E-DBB520B5519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2CBAF34-AEC4-C1AF-C8D5-1F3A59B1F63A}"/>
              </a:ext>
            </a:extLst>
          </p:cNvPr>
          <p:cNvSpPr txBox="1"/>
          <p:nvPr/>
        </p:nvSpPr>
        <p:spPr>
          <a:xfrm>
            <a:off x="777972" y="270933"/>
            <a:ext cx="9509028"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Signature convention Opérateur-Intervenant extérieur : délégation de tâche</a:t>
            </a:r>
          </a:p>
        </p:txBody>
      </p:sp>
      <p:pic>
        <p:nvPicPr>
          <p:cNvPr id="3" name="Image 2">
            <a:extLst>
              <a:ext uri="{FF2B5EF4-FFF2-40B4-BE49-F238E27FC236}">
                <a16:creationId xmlns:a16="http://schemas.microsoft.com/office/drawing/2014/main" id="{FEE1B43A-D6A2-3077-3501-C065A3315FD7}"/>
              </a:ext>
            </a:extLst>
          </p:cNvPr>
          <p:cNvPicPr>
            <a:picLocks noChangeAspect="1"/>
          </p:cNvPicPr>
          <p:nvPr/>
        </p:nvPicPr>
        <p:blipFill>
          <a:blip r:embed="rId2"/>
          <a:stretch>
            <a:fillRect/>
          </a:stretch>
        </p:blipFill>
        <p:spPr>
          <a:xfrm>
            <a:off x="3673131" y="896349"/>
            <a:ext cx="5080344" cy="5593643"/>
          </a:xfrm>
          <a:prstGeom prst="rect">
            <a:avLst/>
          </a:prstGeom>
        </p:spPr>
      </p:pic>
    </p:spTree>
    <p:extLst>
      <p:ext uri="{BB962C8B-B14F-4D97-AF65-F5344CB8AC3E}">
        <p14:creationId xmlns:p14="http://schemas.microsoft.com/office/powerpoint/2010/main" val="12870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01584-C744-6AB3-7EE0-DF1AE94106A7}"/>
            </a:ext>
          </a:extLst>
        </p:cNvPr>
        <p:cNvGrpSpPr/>
        <p:nvPr/>
      </p:nvGrpSpPr>
      <p:grpSpPr>
        <a:xfrm>
          <a:off x="0" y="0"/>
          <a:ext cx="0" cy="0"/>
          <a:chOff x="0" y="0"/>
          <a:chExt cx="0" cy="0"/>
        </a:xfrm>
      </p:grpSpPr>
      <p:pic>
        <p:nvPicPr>
          <p:cNvPr id="2" name="Image 1" descr="Une image contenant texte, capture d’écran, jaune, conception">
            <a:extLst>
              <a:ext uri="{FF2B5EF4-FFF2-40B4-BE49-F238E27FC236}">
                <a16:creationId xmlns:a16="http://schemas.microsoft.com/office/drawing/2014/main" id="{B7FFC8A9-DD30-BDA7-5E9F-8FBACCC22A35}"/>
              </a:ext>
            </a:extLst>
          </p:cNvPr>
          <p:cNvPicPr>
            <a:picLocks noChangeAspect="1"/>
          </p:cNvPicPr>
          <p:nvPr/>
        </p:nvPicPr>
        <p:blipFill>
          <a:blip r:embed="rId2"/>
          <a:srcRect t="27800" b="8789"/>
          <a:stretch/>
        </p:blipFill>
        <p:spPr>
          <a:xfrm>
            <a:off x="1633105" y="1104606"/>
            <a:ext cx="9654593" cy="4896501"/>
          </a:xfrm>
          <a:prstGeom prst="rect">
            <a:avLst/>
          </a:prstGeom>
        </p:spPr>
      </p:pic>
    </p:spTree>
    <p:extLst>
      <p:ext uri="{BB962C8B-B14F-4D97-AF65-F5344CB8AC3E}">
        <p14:creationId xmlns:p14="http://schemas.microsoft.com/office/powerpoint/2010/main" val="3256767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E04E4-CAB2-5465-2E87-C0A18B2C3D9E}"/>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2B41657F-02FA-7A49-1490-14ACC3008DAE}"/>
              </a:ext>
            </a:extLst>
          </p:cNvPr>
          <p:cNvSpPr txBox="1"/>
          <p:nvPr/>
        </p:nvSpPr>
        <p:spPr>
          <a:xfrm>
            <a:off x="693652" y="241126"/>
            <a:ext cx="8323118" cy="369332"/>
          </a:xfrm>
          <a:prstGeom prst="rect">
            <a:avLst/>
          </a:prstGeom>
          <a:noFill/>
        </p:spPr>
        <p:txBody>
          <a:bodyPr wrap="square" rtlCol="0">
            <a:spAutoFit/>
          </a:bodyPr>
          <a:lstStyle/>
          <a:p>
            <a:r>
              <a:rPr lang="fr-FR" b="1" dirty="0">
                <a:latin typeface="Arial" panose="020B0604020202020204" pitchFamily="34" charset="0"/>
                <a:cs typeface="Arial" panose="020B0604020202020204" pitchFamily="34" charset="0"/>
              </a:rPr>
              <a:t> </a:t>
            </a:r>
            <a:r>
              <a:rPr lang="fr-FR" b="1" dirty="0">
                <a:solidFill>
                  <a:schemeClr val="bg1"/>
                </a:solidFill>
                <a:latin typeface="Arial" panose="020B0604020202020204" pitchFamily="34" charset="0"/>
                <a:cs typeface="Arial" panose="020B0604020202020204" pitchFamily="34" charset="0"/>
              </a:rPr>
              <a:t>INFORMATION DU PATIENT et SIGNATURE DU CONSENTEMENT</a:t>
            </a:r>
          </a:p>
        </p:txBody>
      </p:sp>
      <p:pic>
        <p:nvPicPr>
          <p:cNvPr id="3" name="Image 2" descr="Une image contenant dessin humoristique, personne, capture d’écran">
            <a:extLst>
              <a:ext uri="{FF2B5EF4-FFF2-40B4-BE49-F238E27FC236}">
                <a16:creationId xmlns:a16="http://schemas.microsoft.com/office/drawing/2014/main" id="{7081EB3E-2027-2BB6-F387-31B8E6916C8D}"/>
              </a:ext>
            </a:extLst>
          </p:cNvPr>
          <p:cNvPicPr>
            <a:picLocks noChangeAspect="1"/>
          </p:cNvPicPr>
          <p:nvPr/>
        </p:nvPicPr>
        <p:blipFill>
          <a:blip r:embed="rId3"/>
          <a:stretch>
            <a:fillRect/>
          </a:stretch>
        </p:blipFill>
        <p:spPr>
          <a:xfrm>
            <a:off x="8202052" y="1156913"/>
            <a:ext cx="3675876" cy="2450583"/>
          </a:xfrm>
          <a:prstGeom prst="rect">
            <a:avLst/>
          </a:prstGeom>
        </p:spPr>
      </p:pic>
      <p:pic>
        <p:nvPicPr>
          <p:cNvPr id="11" name="Image 10" descr="Une image contenant habits, meubles, ordinateur, chaise&#10;&#10;Le contenu généré par l’IA peut être incorrect.">
            <a:extLst>
              <a:ext uri="{FF2B5EF4-FFF2-40B4-BE49-F238E27FC236}">
                <a16:creationId xmlns:a16="http://schemas.microsoft.com/office/drawing/2014/main" id="{70726E5D-7E8F-F678-3E3F-C4922683CE7C}"/>
              </a:ext>
            </a:extLst>
          </p:cNvPr>
          <p:cNvPicPr>
            <a:picLocks noChangeAspect="1"/>
          </p:cNvPicPr>
          <p:nvPr/>
        </p:nvPicPr>
        <p:blipFill>
          <a:blip r:embed="rId4"/>
          <a:srcRect l="3771" t="9561" r="7065" b="6683"/>
          <a:stretch/>
        </p:blipFill>
        <p:spPr>
          <a:xfrm>
            <a:off x="342379" y="1068621"/>
            <a:ext cx="4088714" cy="2743201"/>
          </a:xfrm>
          <a:prstGeom prst="rect">
            <a:avLst/>
          </a:prstGeom>
        </p:spPr>
      </p:pic>
      <p:pic>
        <p:nvPicPr>
          <p:cNvPr id="13" name="Image 12" descr="Une image contenant dessin humoristique, verres, habits, Visage humain&#10;&#10;Le contenu généré par l’IA peut être incorrect.">
            <a:extLst>
              <a:ext uri="{FF2B5EF4-FFF2-40B4-BE49-F238E27FC236}">
                <a16:creationId xmlns:a16="http://schemas.microsoft.com/office/drawing/2014/main" id="{8932E417-5EFB-3F50-D831-3A168CEF3EA1}"/>
              </a:ext>
            </a:extLst>
          </p:cNvPr>
          <p:cNvPicPr>
            <a:picLocks noChangeAspect="1"/>
          </p:cNvPicPr>
          <p:nvPr/>
        </p:nvPicPr>
        <p:blipFill>
          <a:blip r:embed="rId5"/>
          <a:stretch>
            <a:fillRect/>
          </a:stretch>
        </p:blipFill>
        <p:spPr>
          <a:xfrm>
            <a:off x="4612507" y="3274379"/>
            <a:ext cx="3408131" cy="2272087"/>
          </a:xfrm>
          <a:prstGeom prst="rect">
            <a:avLst/>
          </a:prstGeom>
        </p:spPr>
      </p:pic>
      <p:sp>
        <p:nvSpPr>
          <p:cNvPr id="2" name="ZoneTexte 1">
            <a:extLst>
              <a:ext uri="{FF2B5EF4-FFF2-40B4-BE49-F238E27FC236}">
                <a16:creationId xmlns:a16="http://schemas.microsoft.com/office/drawing/2014/main" id="{F273F1CD-DFD5-E376-F3F0-263CD6A998AA}"/>
              </a:ext>
            </a:extLst>
          </p:cNvPr>
          <p:cNvSpPr txBox="1"/>
          <p:nvPr/>
        </p:nvSpPr>
        <p:spPr>
          <a:xfrm>
            <a:off x="8324850" y="3953926"/>
            <a:ext cx="3553078" cy="1477328"/>
          </a:xfrm>
          <a:prstGeom prst="rect">
            <a:avLst/>
          </a:prstGeom>
          <a:noFill/>
        </p:spPr>
        <p:txBody>
          <a:bodyPr wrap="square" rtlCol="0">
            <a:spAutoFit/>
          </a:bodyPr>
          <a:lstStyle/>
          <a:p>
            <a:r>
              <a:rPr lang="fr-FR" dirty="0"/>
              <a:t>Le consentement doit être conservé dans le dossier médical du patient +++</a:t>
            </a:r>
          </a:p>
          <a:p>
            <a:r>
              <a:rPr lang="fr-FR" dirty="0"/>
              <a:t>Un exemplaire pour le patient</a:t>
            </a:r>
          </a:p>
          <a:p>
            <a:r>
              <a:rPr lang="fr-FR" dirty="0"/>
              <a:t>Un exemplaire pour le DMN</a:t>
            </a:r>
          </a:p>
        </p:txBody>
      </p:sp>
    </p:spTree>
    <p:extLst>
      <p:ext uri="{BB962C8B-B14F-4D97-AF65-F5344CB8AC3E}">
        <p14:creationId xmlns:p14="http://schemas.microsoft.com/office/powerpoint/2010/main" val="2549323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5120-BC22-F29E-EFA8-D4E022444DD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B665BD9-CD52-8FF0-FB75-93137F7F9596}"/>
              </a:ext>
            </a:extLst>
          </p:cNvPr>
          <p:cNvPicPr>
            <a:picLocks noChangeAspect="1"/>
          </p:cNvPicPr>
          <p:nvPr/>
        </p:nvPicPr>
        <p:blipFill>
          <a:blip r:embed="rId3"/>
          <a:stretch>
            <a:fillRect/>
          </a:stretch>
        </p:blipFill>
        <p:spPr>
          <a:xfrm>
            <a:off x="3595588" y="254229"/>
            <a:ext cx="5596245" cy="6148853"/>
          </a:xfrm>
          <a:prstGeom prst="rect">
            <a:avLst/>
          </a:prstGeom>
        </p:spPr>
      </p:pic>
    </p:spTree>
    <p:extLst>
      <p:ext uri="{BB962C8B-B14F-4D97-AF65-F5344CB8AC3E}">
        <p14:creationId xmlns:p14="http://schemas.microsoft.com/office/powerpoint/2010/main" val="2793406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06978-C5A1-7B5A-4666-2F4F6320ABE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5ED281C-CBCB-47AD-9583-02C17D140019}"/>
              </a:ext>
            </a:extLst>
          </p:cNvPr>
          <p:cNvSpPr txBox="1"/>
          <p:nvPr/>
        </p:nvSpPr>
        <p:spPr>
          <a:xfrm>
            <a:off x="770290" y="147959"/>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Les termes importants en télésurveillance</a:t>
            </a:r>
          </a:p>
        </p:txBody>
      </p:sp>
      <p:sp>
        <p:nvSpPr>
          <p:cNvPr id="3" name="Rectangle : coins arrondis 2">
            <a:extLst>
              <a:ext uri="{FF2B5EF4-FFF2-40B4-BE49-F238E27FC236}">
                <a16:creationId xmlns:a16="http://schemas.microsoft.com/office/drawing/2014/main" id="{3C345D9C-0C5A-A259-E09C-829BA67762AE}"/>
              </a:ext>
            </a:extLst>
          </p:cNvPr>
          <p:cNvSpPr/>
          <p:nvPr/>
        </p:nvSpPr>
        <p:spPr>
          <a:xfrm>
            <a:off x="1297711" y="1089323"/>
            <a:ext cx="3957313" cy="107205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b="1" dirty="0"/>
              <a:t>Opérateur de télésurveillance</a:t>
            </a:r>
          </a:p>
        </p:txBody>
      </p:sp>
      <p:sp>
        <p:nvSpPr>
          <p:cNvPr id="4" name="Rectangle : coins arrondis 3">
            <a:extLst>
              <a:ext uri="{FF2B5EF4-FFF2-40B4-BE49-F238E27FC236}">
                <a16:creationId xmlns:a16="http://schemas.microsoft.com/office/drawing/2014/main" id="{12F2EB47-C554-B3AE-172E-24D53B7A51FF}"/>
              </a:ext>
            </a:extLst>
          </p:cNvPr>
          <p:cNvSpPr/>
          <p:nvPr/>
        </p:nvSpPr>
        <p:spPr>
          <a:xfrm>
            <a:off x="6634484" y="1089323"/>
            <a:ext cx="3957313" cy="107205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b="1" dirty="0"/>
              <a:t>Dispositif Médical Numérique</a:t>
            </a:r>
          </a:p>
          <a:p>
            <a:pPr algn="ctr"/>
            <a:r>
              <a:rPr lang="fr-FR" b="1" dirty="0"/>
              <a:t>(DMN)</a:t>
            </a:r>
          </a:p>
        </p:txBody>
      </p:sp>
      <p:sp>
        <p:nvSpPr>
          <p:cNvPr id="5" name="Rectangle : coins arrondis 4">
            <a:extLst>
              <a:ext uri="{FF2B5EF4-FFF2-40B4-BE49-F238E27FC236}">
                <a16:creationId xmlns:a16="http://schemas.microsoft.com/office/drawing/2014/main" id="{85AD105C-3919-4BA6-7779-FD42B1815E82}"/>
              </a:ext>
            </a:extLst>
          </p:cNvPr>
          <p:cNvSpPr/>
          <p:nvPr/>
        </p:nvSpPr>
        <p:spPr>
          <a:xfrm>
            <a:off x="6668499" y="2659113"/>
            <a:ext cx="3957314" cy="107205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b="1" dirty="0"/>
              <a:t>Exploitant du DMN</a:t>
            </a:r>
          </a:p>
          <a:p>
            <a:pPr algn="ctr"/>
            <a:r>
              <a:rPr lang="fr-FR" b="1" dirty="0"/>
              <a:t>Fournisseur de DMN</a:t>
            </a:r>
          </a:p>
        </p:txBody>
      </p:sp>
      <p:sp>
        <p:nvSpPr>
          <p:cNvPr id="6" name="Rectangle : coins arrondis 5">
            <a:extLst>
              <a:ext uri="{FF2B5EF4-FFF2-40B4-BE49-F238E27FC236}">
                <a16:creationId xmlns:a16="http://schemas.microsoft.com/office/drawing/2014/main" id="{8320065D-11DD-CD2A-0296-BF09BFAD8745}"/>
              </a:ext>
            </a:extLst>
          </p:cNvPr>
          <p:cNvSpPr/>
          <p:nvPr/>
        </p:nvSpPr>
        <p:spPr>
          <a:xfrm>
            <a:off x="6634484" y="4228903"/>
            <a:ext cx="3957313" cy="107205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b="1" dirty="0"/>
              <a:t>Prestataire de services et distributeur de matériel (PSDM) </a:t>
            </a:r>
          </a:p>
        </p:txBody>
      </p:sp>
      <p:sp>
        <p:nvSpPr>
          <p:cNvPr id="8" name="Rectangle : coins arrondis 7">
            <a:extLst>
              <a:ext uri="{FF2B5EF4-FFF2-40B4-BE49-F238E27FC236}">
                <a16:creationId xmlns:a16="http://schemas.microsoft.com/office/drawing/2014/main" id="{65644162-43B0-6303-D546-9CCFF5E9B7DF}"/>
              </a:ext>
            </a:extLst>
          </p:cNvPr>
          <p:cNvSpPr/>
          <p:nvPr/>
        </p:nvSpPr>
        <p:spPr>
          <a:xfrm>
            <a:off x="1297711" y="2673904"/>
            <a:ext cx="3957313" cy="94593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b="1" dirty="0"/>
              <a:t>Médecin télésurveillant</a:t>
            </a:r>
          </a:p>
        </p:txBody>
      </p:sp>
      <p:sp>
        <p:nvSpPr>
          <p:cNvPr id="9" name="Rectangle : coins arrondis 8">
            <a:extLst>
              <a:ext uri="{FF2B5EF4-FFF2-40B4-BE49-F238E27FC236}">
                <a16:creationId xmlns:a16="http://schemas.microsoft.com/office/drawing/2014/main" id="{5FB3A784-C868-4EDF-A5F6-6C454B309B04}"/>
              </a:ext>
            </a:extLst>
          </p:cNvPr>
          <p:cNvSpPr/>
          <p:nvPr/>
        </p:nvSpPr>
        <p:spPr>
          <a:xfrm>
            <a:off x="1308221" y="4143071"/>
            <a:ext cx="3957313" cy="94593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b="1" dirty="0"/>
              <a:t>Médecin prescripteur</a:t>
            </a:r>
          </a:p>
        </p:txBody>
      </p:sp>
      <p:sp>
        <p:nvSpPr>
          <p:cNvPr id="10" name="Flèche : double flèche verticale 9">
            <a:extLst>
              <a:ext uri="{FF2B5EF4-FFF2-40B4-BE49-F238E27FC236}">
                <a16:creationId xmlns:a16="http://schemas.microsoft.com/office/drawing/2014/main" id="{9C3D6E27-F4B7-FFCD-0789-CD185EC34AC9}"/>
              </a:ext>
            </a:extLst>
          </p:cNvPr>
          <p:cNvSpPr/>
          <p:nvPr/>
        </p:nvSpPr>
        <p:spPr>
          <a:xfrm>
            <a:off x="3168405" y="2216559"/>
            <a:ext cx="215926" cy="384716"/>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dirty="0"/>
          </a:p>
        </p:txBody>
      </p:sp>
      <p:sp>
        <p:nvSpPr>
          <p:cNvPr id="11" name="Flèche : double flèche verticale 10">
            <a:extLst>
              <a:ext uri="{FF2B5EF4-FFF2-40B4-BE49-F238E27FC236}">
                <a16:creationId xmlns:a16="http://schemas.microsoft.com/office/drawing/2014/main" id="{1AA14259-7016-5C2D-EA97-C15D4EEA40D4}"/>
              </a:ext>
            </a:extLst>
          </p:cNvPr>
          <p:cNvSpPr/>
          <p:nvPr/>
        </p:nvSpPr>
        <p:spPr>
          <a:xfrm>
            <a:off x="3168405" y="3689095"/>
            <a:ext cx="215926" cy="384716"/>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dirty="0"/>
          </a:p>
        </p:txBody>
      </p:sp>
      <p:sp>
        <p:nvSpPr>
          <p:cNvPr id="12" name="Flèche : double flèche verticale 11">
            <a:extLst>
              <a:ext uri="{FF2B5EF4-FFF2-40B4-BE49-F238E27FC236}">
                <a16:creationId xmlns:a16="http://schemas.microsoft.com/office/drawing/2014/main" id="{362DBF80-A2C3-6F27-4A8B-656C5FAD4349}"/>
              </a:ext>
            </a:extLst>
          </p:cNvPr>
          <p:cNvSpPr/>
          <p:nvPr/>
        </p:nvSpPr>
        <p:spPr>
          <a:xfrm>
            <a:off x="8505177" y="2238892"/>
            <a:ext cx="215926" cy="384716"/>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dirty="0"/>
          </a:p>
        </p:txBody>
      </p:sp>
      <p:sp>
        <p:nvSpPr>
          <p:cNvPr id="13" name="Flèche : double flèche verticale 12">
            <a:extLst>
              <a:ext uri="{FF2B5EF4-FFF2-40B4-BE49-F238E27FC236}">
                <a16:creationId xmlns:a16="http://schemas.microsoft.com/office/drawing/2014/main" id="{A53CB7C0-4314-24E4-7472-7148E854409A}"/>
              </a:ext>
            </a:extLst>
          </p:cNvPr>
          <p:cNvSpPr/>
          <p:nvPr/>
        </p:nvSpPr>
        <p:spPr>
          <a:xfrm>
            <a:off x="8578751" y="3793929"/>
            <a:ext cx="215926" cy="384716"/>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dirty="0"/>
          </a:p>
        </p:txBody>
      </p:sp>
    </p:spTree>
    <p:extLst>
      <p:ext uri="{BB962C8B-B14F-4D97-AF65-F5344CB8AC3E}">
        <p14:creationId xmlns:p14="http://schemas.microsoft.com/office/powerpoint/2010/main" val="2117345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9B75-13F4-009A-9E9F-956839B857C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7B95B687-CE96-A723-730B-B4A27AD538B8}"/>
              </a:ext>
            </a:extLst>
          </p:cNvPr>
          <p:cNvSpPr txBox="1"/>
          <p:nvPr/>
        </p:nvSpPr>
        <p:spPr>
          <a:xfrm>
            <a:off x="985405" y="228600"/>
            <a:ext cx="5234420"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Prescription de la télésurveillance </a:t>
            </a:r>
          </a:p>
        </p:txBody>
      </p:sp>
      <p:pic>
        <p:nvPicPr>
          <p:cNvPr id="3" name="Image 2">
            <a:extLst>
              <a:ext uri="{FF2B5EF4-FFF2-40B4-BE49-F238E27FC236}">
                <a16:creationId xmlns:a16="http://schemas.microsoft.com/office/drawing/2014/main" id="{2E5BAED2-1D06-80EE-A6E0-249D26909696}"/>
              </a:ext>
            </a:extLst>
          </p:cNvPr>
          <p:cNvPicPr>
            <a:picLocks noChangeAspect="1"/>
          </p:cNvPicPr>
          <p:nvPr/>
        </p:nvPicPr>
        <p:blipFill>
          <a:blip r:embed="rId3"/>
          <a:stretch>
            <a:fillRect/>
          </a:stretch>
        </p:blipFill>
        <p:spPr>
          <a:xfrm>
            <a:off x="473239" y="1123418"/>
            <a:ext cx="5089361" cy="4219906"/>
          </a:xfrm>
          <a:prstGeom prst="rect">
            <a:avLst/>
          </a:prstGeom>
        </p:spPr>
      </p:pic>
      <p:pic>
        <p:nvPicPr>
          <p:cNvPr id="2" name="Image 1" descr="Une image contenant texte, capture d’écran, jaune, conception">
            <a:extLst>
              <a:ext uri="{FF2B5EF4-FFF2-40B4-BE49-F238E27FC236}">
                <a16:creationId xmlns:a16="http://schemas.microsoft.com/office/drawing/2014/main" id="{9D6FB026-1BB1-164F-2740-FB7CDF8AECC3}"/>
              </a:ext>
            </a:extLst>
          </p:cNvPr>
          <p:cNvPicPr>
            <a:picLocks noChangeAspect="1"/>
          </p:cNvPicPr>
          <p:nvPr/>
        </p:nvPicPr>
        <p:blipFill>
          <a:blip r:embed="rId4"/>
          <a:srcRect l="51256" t="27800" r="2276" b="8789"/>
          <a:stretch/>
        </p:blipFill>
        <p:spPr>
          <a:xfrm>
            <a:off x="10391776" y="1276056"/>
            <a:ext cx="1638300" cy="1788107"/>
          </a:xfrm>
          <a:prstGeom prst="rect">
            <a:avLst/>
          </a:prstGeom>
        </p:spPr>
      </p:pic>
      <p:sp>
        <p:nvSpPr>
          <p:cNvPr id="4" name="ZoneTexte 3">
            <a:extLst>
              <a:ext uri="{FF2B5EF4-FFF2-40B4-BE49-F238E27FC236}">
                <a16:creationId xmlns:a16="http://schemas.microsoft.com/office/drawing/2014/main" id="{C98080DA-696A-6471-5720-BEAEE2CE1765}"/>
              </a:ext>
            </a:extLst>
          </p:cNvPr>
          <p:cNvSpPr txBox="1"/>
          <p:nvPr/>
        </p:nvSpPr>
        <p:spPr>
          <a:xfrm>
            <a:off x="5710238" y="1276056"/>
            <a:ext cx="4371975" cy="1477328"/>
          </a:xfrm>
          <a:prstGeom prst="rect">
            <a:avLst/>
          </a:prstGeom>
          <a:noFill/>
          <a:ln>
            <a:solidFill>
              <a:srgbClr val="FF0000"/>
            </a:solidFill>
          </a:ln>
        </p:spPr>
        <p:txBody>
          <a:bodyPr wrap="square" rtlCol="0">
            <a:spAutoFit/>
          </a:bodyPr>
          <a:lstStyle/>
          <a:p>
            <a:pPr marL="283464" indent="-283464" algn="l" rtl="0" eaLnBrk="1" latinLnBrk="0" hangingPunct="1">
              <a:buFont typeface="Arial" panose="020B0604020202020204" pitchFamily="34" charset="0"/>
              <a:buChar char="•"/>
            </a:pPr>
            <a:r>
              <a:rPr lang="fr-FR" sz="1800" dirty="0">
                <a:solidFill>
                  <a:srgbClr val="000000"/>
                </a:solidFill>
                <a:effectLst/>
                <a:latin typeface="Aptos" panose="020B0004020202020204" pitchFamily="34" charset="0"/>
              </a:rPr>
              <a:t>Nom du patient</a:t>
            </a:r>
          </a:p>
          <a:p>
            <a:pPr marL="283464" indent="-283464" algn="l" rtl="0" eaLnBrk="1" latinLnBrk="0" hangingPunct="1">
              <a:buFont typeface="Arial" panose="020B0604020202020204" pitchFamily="34" charset="0"/>
              <a:buChar char="•"/>
            </a:pPr>
            <a:r>
              <a:rPr lang="fr-FR" sz="1800" dirty="0">
                <a:solidFill>
                  <a:srgbClr val="000000"/>
                </a:solidFill>
                <a:effectLst/>
                <a:latin typeface="Aptos" panose="020B0004020202020204" pitchFamily="34" charset="0"/>
              </a:rPr>
              <a:t>Âge</a:t>
            </a:r>
          </a:p>
          <a:p>
            <a:pPr marL="283464" indent="-283464" algn="l" rtl="0" eaLnBrk="1" latinLnBrk="0" hangingPunct="1">
              <a:buFont typeface="Arial" panose="020B0604020202020204" pitchFamily="34" charset="0"/>
              <a:buChar char="•"/>
            </a:pPr>
            <a:r>
              <a:rPr lang="fr-FR" sz="1800" dirty="0">
                <a:solidFill>
                  <a:srgbClr val="000000"/>
                </a:solidFill>
                <a:effectLst/>
                <a:latin typeface="Aptos" panose="020B0004020202020204" pitchFamily="34" charset="0"/>
              </a:rPr>
              <a:t>Indication pour l'activité de TS</a:t>
            </a:r>
          </a:p>
          <a:p>
            <a:pPr marL="283464" indent="-283464" algn="l" rtl="0" eaLnBrk="1" latinLnBrk="0" hangingPunct="1">
              <a:buFont typeface="Arial" panose="020B0604020202020204" pitchFamily="34" charset="0"/>
              <a:buChar char="•"/>
            </a:pPr>
            <a:r>
              <a:rPr lang="fr-FR" sz="1800" dirty="0">
                <a:solidFill>
                  <a:srgbClr val="000000"/>
                </a:solidFill>
                <a:effectLst/>
                <a:latin typeface="Aptos" panose="020B0004020202020204" pitchFamily="34" charset="0"/>
              </a:rPr>
              <a:t>Durée</a:t>
            </a:r>
          </a:p>
          <a:p>
            <a:pPr marL="283464" indent="-283464" algn="l" rtl="0" eaLnBrk="1" latinLnBrk="0" hangingPunct="1">
              <a:buFont typeface="Arial" panose="020B0604020202020204" pitchFamily="34" charset="0"/>
              <a:buChar char="•"/>
            </a:pPr>
            <a:r>
              <a:rPr lang="fr-FR" sz="1800" dirty="0">
                <a:solidFill>
                  <a:srgbClr val="000000"/>
                </a:solidFill>
                <a:effectLst/>
                <a:latin typeface="Aptos" panose="020B0004020202020204" pitchFamily="34" charset="0"/>
              </a:rPr>
              <a:t>Nom du DMN sélectionné +++</a:t>
            </a:r>
            <a:endParaRPr lang="fr-FR" dirty="0"/>
          </a:p>
        </p:txBody>
      </p:sp>
      <p:sp>
        <p:nvSpPr>
          <p:cNvPr id="5" name="ZoneTexte 4">
            <a:extLst>
              <a:ext uri="{FF2B5EF4-FFF2-40B4-BE49-F238E27FC236}">
                <a16:creationId xmlns:a16="http://schemas.microsoft.com/office/drawing/2014/main" id="{93D0CB06-9524-65F0-DDD3-7AFE6285C200}"/>
              </a:ext>
            </a:extLst>
          </p:cNvPr>
          <p:cNvSpPr txBox="1"/>
          <p:nvPr/>
        </p:nvSpPr>
        <p:spPr>
          <a:xfrm>
            <a:off x="5710238" y="3429000"/>
            <a:ext cx="4371975" cy="646331"/>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fr-FR" dirty="0"/>
              <a:t>Primo-prescription : max 3 mois</a:t>
            </a:r>
          </a:p>
          <a:p>
            <a:pPr marL="285750" indent="-285750">
              <a:buFont typeface="Arial" panose="020B0604020202020204" pitchFamily="34" charset="0"/>
              <a:buChar char="•"/>
            </a:pPr>
            <a:r>
              <a:rPr lang="fr-FR" dirty="0"/>
              <a:t>Renouvellement : max 6 mois</a:t>
            </a:r>
          </a:p>
        </p:txBody>
      </p:sp>
      <p:sp>
        <p:nvSpPr>
          <p:cNvPr id="6" name="Flèche : droite 5">
            <a:extLst>
              <a:ext uri="{FF2B5EF4-FFF2-40B4-BE49-F238E27FC236}">
                <a16:creationId xmlns:a16="http://schemas.microsoft.com/office/drawing/2014/main" id="{0DC1BCEE-C616-22AB-4530-6EEBE94BF370}"/>
              </a:ext>
            </a:extLst>
          </p:cNvPr>
          <p:cNvSpPr/>
          <p:nvPr/>
        </p:nvSpPr>
        <p:spPr>
          <a:xfrm>
            <a:off x="5943600" y="4648200"/>
            <a:ext cx="590550" cy="361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97F41A92-6F22-2503-CB02-FA32F43D5068}"/>
              </a:ext>
            </a:extLst>
          </p:cNvPr>
          <p:cNvSpPr txBox="1"/>
          <p:nvPr/>
        </p:nvSpPr>
        <p:spPr>
          <a:xfrm>
            <a:off x="6829425" y="4617482"/>
            <a:ext cx="2590800" cy="369332"/>
          </a:xfrm>
          <a:prstGeom prst="rect">
            <a:avLst/>
          </a:prstGeom>
          <a:noFill/>
        </p:spPr>
        <p:txBody>
          <a:bodyPr wrap="square" rtlCol="0">
            <a:spAutoFit/>
          </a:bodyPr>
          <a:lstStyle/>
          <a:p>
            <a:r>
              <a:rPr lang="fr-FR" dirty="0"/>
              <a:t>Je transmets au DMN</a:t>
            </a:r>
          </a:p>
        </p:txBody>
      </p:sp>
    </p:spTree>
    <p:extLst>
      <p:ext uri="{BB962C8B-B14F-4D97-AF65-F5344CB8AC3E}">
        <p14:creationId xmlns:p14="http://schemas.microsoft.com/office/powerpoint/2010/main" val="1518532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7F2B9-9F7D-2D1F-271C-2AEBBF3E7DD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8D41BBC-065D-3146-ED8A-02D2037EC7F6}"/>
              </a:ext>
            </a:extLst>
          </p:cNvPr>
          <p:cNvSpPr txBox="1"/>
          <p:nvPr/>
        </p:nvSpPr>
        <p:spPr>
          <a:xfrm>
            <a:off x="684810" y="250825"/>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Rappel médecins opérateurs de TS VNI et O2</a:t>
            </a:r>
          </a:p>
        </p:txBody>
      </p:sp>
      <p:sp>
        <p:nvSpPr>
          <p:cNvPr id="3" name="ZoneTexte 2">
            <a:extLst>
              <a:ext uri="{FF2B5EF4-FFF2-40B4-BE49-F238E27FC236}">
                <a16:creationId xmlns:a16="http://schemas.microsoft.com/office/drawing/2014/main" id="{D1D55A42-1D93-79A4-0FC2-7891FA2B20CB}"/>
              </a:ext>
            </a:extLst>
          </p:cNvPr>
          <p:cNvSpPr txBox="1"/>
          <p:nvPr/>
        </p:nvSpPr>
        <p:spPr>
          <a:xfrm>
            <a:off x="684810" y="1571625"/>
            <a:ext cx="9630765" cy="2677656"/>
          </a:xfrm>
          <a:prstGeom prst="rect">
            <a:avLst/>
          </a:prstGeom>
          <a:noFill/>
        </p:spPr>
        <p:txBody>
          <a:bodyPr wrap="square" rtlCol="0">
            <a:spAutoFit/>
          </a:bodyPr>
          <a:lstStyle/>
          <a:p>
            <a:r>
              <a:rPr lang="fr-FR" sz="2400" b="1" dirty="0"/>
              <a:t>VNI avec ou sans O2</a:t>
            </a:r>
            <a:r>
              <a:rPr lang="fr-FR" sz="2400" dirty="0"/>
              <a:t> :</a:t>
            </a:r>
          </a:p>
          <a:p>
            <a:pPr marL="285750" indent="-285750">
              <a:buFont typeface="Arial" panose="020B0604020202020204" pitchFamily="34" charset="0"/>
              <a:buChar char="•"/>
            </a:pPr>
            <a:r>
              <a:rPr lang="fr-FR" sz="2400" dirty="0"/>
              <a:t>Médecin pneumologue</a:t>
            </a:r>
          </a:p>
          <a:p>
            <a:pPr marL="285750" indent="-285750">
              <a:buFont typeface="Arial" panose="020B0604020202020204" pitchFamily="34" charset="0"/>
              <a:buChar char="•"/>
            </a:pPr>
            <a:r>
              <a:rPr lang="fr-FR" sz="2400" dirty="0"/>
              <a:t>Médecin réanimateur</a:t>
            </a:r>
          </a:p>
          <a:p>
            <a:pPr marL="285750" indent="-285750">
              <a:buFont typeface="Arial" panose="020B0604020202020204" pitchFamily="34" charset="0"/>
              <a:buChar char="•"/>
            </a:pPr>
            <a:r>
              <a:rPr lang="fr-FR" sz="2400" dirty="0"/>
              <a:t>Médecin neurologue</a:t>
            </a:r>
          </a:p>
          <a:p>
            <a:pPr marL="285750" indent="-285750">
              <a:buFont typeface="Arial" panose="020B0604020202020204" pitchFamily="34" charset="0"/>
              <a:buChar char="•"/>
            </a:pPr>
            <a:r>
              <a:rPr lang="fr-FR" sz="2400" dirty="0"/>
              <a:t>Médecin spécialisé en médecine physique ou de réadaptation exerçant dans une centre de référence ou centre de compétences en maladies neuromusculaires</a:t>
            </a:r>
          </a:p>
        </p:txBody>
      </p:sp>
      <p:sp>
        <p:nvSpPr>
          <p:cNvPr id="4" name="ZoneTexte 3">
            <a:extLst>
              <a:ext uri="{FF2B5EF4-FFF2-40B4-BE49-F238E27FC236}">
                <a16:creationId xmlns:a16="http://schemas.microsoft.com/office/drawing/2014/main" id="{8B96E183-6ADA-B551-1846-D6B7C6996F39}"/>
              </a:ext>
            </a:extLst>
          </p:cNvPr>
          <p:cNvSpPr txBox="1"/>
          <p:nvPr/>
        </p:nvSpPr>
        <p:spPr>
          <a:xfrm>
            <a:off x="684810" y="4249281"/>
            <a:ext cx="9191625" cy="830997"/>
          </a:xfrm>
          <a:prstGeom prst="rect">
            <a:avLst/>
          </a:prstGeom>
          <a:noFill/>
        </p:spPr>
        <p:txBody>
          <a:bodyPr wrap="square" rtlCol="0">
            <a:spAutoFit/>
          </a:bodyPr>
          <a:lstStyle/>
          <a:p>
            <a:r>
              <a:rPr lang="fr-FR" sz="2400" b="1" dirty="0"/>
              <a:t>O2 :</a:t>
            </a:r>
          </a:p>
          <a:p>
            <a:pPr marL="285750" indent="-285750">
              <a:buFont typeface="Arial" panose="020B0604020202020204" pitchFamily="34" charset="0"/>
              <a:buChar char="•"/>
            </a:pPr>
            <a:r>
              <a:rPr lang="fr-FR" sz="2400" dirty="0"/>
              <a:t>Médecin pneumologue</a:t>
            </a:r>
          </a:p>
        </p:txBody>
      </p:sp>
      <p:sp>
        <p:nvSpPr>
          <p:cNvPr id="5" name="Non égal 4">
            <a:extLst>
              <a:ext uri="{FF2B5EF4-FFF2-40B4-BE49-F238E27FC236}">
                <a16:creationId xmlns:a16="http://schemas.microsoft.com/office/drawing/2014/main" id="{7F2E41E3-A59B-AC00-5D97-EB8339C2CE8E}"/>
              </a:ext>
            </a:extLst>
          </p:cNvPr>
          <p:cNvSpPr/>
          <p:nvPr/>
        </p:nvSpPr>
        <p:spPr>
          <a:xfrm>
            <a:off x="5838825" y="2288947"/>
            <a:ext cx="1038225" cy="547688"/>
          </a:xfrm>
          <a:prstGeom prst="mathNotEqua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st égal à 5">
            <a:extLst>
              <a:ext uri="{FF2B5EF4-FFF2-40B4-BE49-F238E27FC236}">
                <a16:creationId xmlns:a16="http://schemas.microsoft.com/office/drawing/2014/main" id="{9DFB267C-49FE-D1EC-D9A4-F6FF5781D159}"/>
              </a:ext>
            </a:extLst>
          </p:cNvPr>
          <p:cNvSpPr/>
          <p:nvPr/>
        </p:nvSpPr>
        <p:spPr>
          <a:xfrm>
            <a:off x="6024562" y="1420286"/>
            <a:ext cx="666750" cy="70485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ZoneTexte 7">
            <a:extLst>
              <a:ext uri="{FF2B5EF4-FFF2-40B4-BE49-F238E27FC236}">
                <a16:creationId xmlns:a16="http://schemas.microsoft.com/office/drawing/2014/main" id="{22C22213-C2D0-05FF-FE48-7082DA689BDF}"/>
              </a:ext>
            </a:extLst>
          </p:cNvPr>
          <p:cNvSpPr txBox="1"/>
          <p:nvPr/>
        </p:nvSpPr>
        <p:spPr>
          <a:xfrm>
            <a:off x="7183039" y="1894303"/>
            <a:ext cx="3132535" cy="461665"/>
          </a:xfrm>
          <a:prstGeom prst="rect">
            <a:avLst/>
          </a:prstGeom>
          <a:noFill/>
          <a:ln>
            <a:solidFill>
              <a:srgbClr val="FF0000"/>
            </a:solidFill>
          </a:ln>
        </p:spPr>
        <p:txBody>
          <a:bodyPr wrap="square" rtlCol="0">
            <a:spAutoFit/>
          </a:bodyPr>
          <a:lstStyle/>
          <a:p>
            <a:r>
              <a:rPr lang="fr-FR" sz="2400" dirty="0"/>
              <a:t>Médecin prescripteur</a:t>
            </a:r>
          </a:p>
        </p:txBody>
      </p:sp>
    </p:spTree>
    <p:extLst>
      <p:ext uri="{BB962C8B-B14F-4D97-AF65-F5344CB8AC3E}">
        <p14:creationId xmlns:p14="http://schemas.microsoft.com/office/powerpoint/2010/main" val="79742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1F8A-1D48-E748-AB1E-75AF0966A7D1}"/>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AFE13076-B9DA-9B7C-E672-F9010099FE19}"/>
              </a:ext>
            </a:extLst>
          </p:cNvPr>
          <p:cNvSpPr txBox="1"/>
          <p:nvPr/>
        </p:nvSpPr>
        <p:spPr>
          <a:xfrm>
            <a:off x="780060" y="203200"/>
            <a:ext cx="8323118" cy="523220"/>
          </a:xfrm>
          <a:prstGeom prst="rect">
            <a:avLst/>
          </a:prstGeom>
          <a:noFill/>
        </p:spPr>
        <p:txBody>
          <a:bodyPr wrap="square" rtlCol="0">
            <a:spAutoFit/>
          </a:bodyPr>
          <a:lstStyle/>
          <a:p>
            <a:r>
              <a:rPr lang="fr-FR" sz="2800" b="1" dirty="0">
                <a:solidFill>
                  <a:schemeClr val="bg1"/>
                </a:solidFill>
                <a:latin typeface="Arial" panose="020B0604020202020204" pitchFamily="34" charset="0"/>
                <a:cs typeface="Arial" panose="020B0604020202020204" pitchFamily="34" charset="0"/>
              </a:rPr>
              <a:t>Paramétrage des alertes</a:t>
            </a:r>
          </a:p>
        </p:txBody>
      </p:sp>
      <p:pic>
        <p:nvPicPr>
          <p:cNvPr id="2" name="Image 1" descr="Une image contenant texte, capture d’écran, jaune, conception">
            <a:extLst>
              <a:ext uri="{FF2B5EF4-FFF2-40B4-BE49-F238E27FC236}">
                <a16:creationId xmlns:a16="http://schemas.microsoft.com/office/drawing/2014/main" id="{41AA72B5-B38A-A010-5B96-2DCB85535E8C}"/>
              </a:ext>
            </a:extLst>
          </p:cNvPr>
          <p:cNvPicPr>
            <a:picLocks noChangeAspect="1"/>
          </p:cNvPicPr>
          <p:nvPr/>
        </p:nvPicPr>
        <p:blipFill>
          <a:blip r:embed="rId3"/>
          <a:srcRect l="51256" t="27800" r="2276" b="8789"/>
          <a:stretch/>
        </p:blipFill>
        <p:spPr>
          <a:xfrm>
            <a:off x="11108366" y="1285875"/>
            <a:ext cx="977693" cy="1067094"/>
          </a:xfrm>
          <a:prstGeom prst="rect">
            <a:avLst/>
          </a:prstGeom>
        </p:spPr>
      </p:pic>
      <p:sp>
        <p:nvSpPr>
          <p:cNvPr id="3" name="ZoneTexte 2">
            <a:extLst>
              <a:ext uri="{FF2B5EF4-FFF2-40B4-BE49-F238E27FC236}">
                <a16:creationId xmlns:a16="http://schemas.microsoft.com/office/drawing/2014/main" id="{7CDC69C7-3E27-E4BA-2F1C-8B3942B779E3}"/>
              </a:ext>
            </a:extLst>
          </p:cNvPr>
          <p:cNvSpPr txBox="1"/>
          <p:nvPr/>
        </p:nvSpPr>
        <p:spPr>
          <a:xfrm>
            <a:off x="445819" y="1285875"/>
            <a:ext cx="3935681" cy="830997"/>
          </a:xfrm>
          <a:prstGeom prst="rect">
            <a:avLst/>
          </a:prstGeom>
          <a:noFill/>
        </p:spPr>
        <p:txBody>
          <a:bodyPr wrap="square" rtlCol="0">
            <a:spAutoFit/>
          </a:bodyPr>
          <a:lstStyle/>
          <a:p>
            <a:pPr marL="285750" indent="-285750">
              <a:buFont typeface="Arial" panose="020B0604020202020204" pitchFamily="34" charset="0"/>
              <a:buChar char="•"/>
            </a:pPr>
            <a:r>
              <a:rPr lang="fr-FR" sz="2400" dirty="0"/>
              <a:t>Personnalisé</a:t>
            </a:r>
          </a:p>
          <a:p>
            <a:pPr marL="285750" indent="-285750">
              <a:buFont typeface="Arial" panose="020B0604020202020204" pitchFamily="34" charset="0"/>
              <a:buChar char="•"/>
            </a:pPr>
            <a:r>
              <a:rPr lang="fr-FR" sz="2400" dirty="0"/>
              <a:t>Algorithmes GAV O2 +++</a:t>
            </a:r>
          </a:p>
        </p:txBody>
      </p:sp>
      <p:pic>
        <p:nvPicPr>
          <p:cNvPr id="5" name="Image 4">
            <a:extLst>
              <a:ext uri="{FF2B5EF4-FFF2-40B4-BE49-F238E27FC236}">
                <a16:creationId xmlns:a16="http://schemas.microsoft.com/office/drawing/2014/main" id="{672D9757-C2CA-7AD8-4EB3-D00110E44B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26550" r="8139"/>
          <a:stretch/>
        </p:blipFill>
        <p:spPr>
          <a:xfrm>
            <a:off x="4585794" y="864817"/>
            <a:ext cx="6048375" cy="5128366"/>
          </a:xfrm>
          <a:prstGeom prst="rect">
            <a:avLst/>
          </a:prstGeom>
        </p:spPr>
      </p:pic>
      <p:pic>
        <p:nvPicPr>
          <p:cNvPr id="8" name="Image 7">
            <a:extLst>
              <a:ext uri="{FF2B5EF4-FFF2-40B4-BE49-F238E27FC236}">
                <a16:creationId xmlns:a16="http://schemas.microsoft.com/office/drawing/2014/main" id="{EC2DF5B7-87D8-469C-24DF-33105450CCDA}"/>
              </a:ext>
            </a:extLst>
          </p:cNvPr>
          <p:cNvPicPr>
            <a:picLocks noChangeAspect="1"/>
          </p:cNvPicPr>
          <p:nvPr/>
        </p:nvPicPr>
        <p:blipFill>
          <a:blip r:embed="rId6"/>
          <a:stretch>
            <a:fillRect/>
          </a:stretch>
        </p:blipFill>
        <p:spPr>
          <a:xfrm>
            <a:off x="1158192" y="2532370"/>
            <a:ext cx="2000250" cy="2000250"/>
          </a:xfrm>
          <a:prstGeom prst="rect">
            <a:avLst/>
          </a:prstGeom>
        </p:spPr>
      </p:pic>
      <p:sp>
        <p:nvSpPr>
          <p:cNvPr id="9" name="ZoneTexte 8">
            <a:extLst>
              <a:ext uri="{FF2B5EF4-FFF2-40B4-BE49-F238E27FC236}">
                <a16:creationId xmlns:a16="http://schemas.microsoft.com/office/drawing/2014/main" id="{EBC99903-7F86-A7FC-C05D-3DD8008D14C2}"/>
              </a:ext>
            </a:extLst>
          </p:cNvPr>
          <p:cNvSpPr txBox="1"/>
          <p:nvPr/>
        </p:nvSpPr>
        <p:spPr>
          <a:xfrm>
            <a:off x="1259735" y="4675762"/>
            <a:ext cx="1902541" cy="276999"/>
          </a:xfrm>
          <a:prstGeom prst="rect">
            <a:avLst/>
          </a:prstGeom>
          <a:noFill/>
        </p:spPr>
        <p:txBody>
          <a:bodyPr wrap="square" rtlCol="0">
            <a:spAutoFit/>
          </a:bodyPr>
          <a:lstStyle/>
          <a:p>
            <a:r>
              <a:rPr lang="fr-FR" sz="1200" dirty="0"/>
              <a:t>Source : site splf-GAVO2</a:t>
            </a:r>
          </a:p>
        </p:txBody>
      </p:sp>
    </p:spTree>
    <p:extLst>
      <p:ext uri="{BB962C8B-B14F-4D97-AF65-F5344CB8AC3E}">
        <p14:creationId xmlns:p14="http://schemas.microsoft.com/office/powerpoint/2010/main" val="483856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42E3-ABE0-693F-77B0-C229F1885BE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E36871D-57CE-3D64-C125-8708B77F6B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22" t="268" r="-122" b="4830"/>
          <a:stretch/>
        </p:blipFill>
        <p:spPr>
          <a:xfrm>
            <a:off x="2425605" y="1028700"/>
            <a:ext cx="7875496" cy="5053012"/>
          </a:xfrm>
          <a:prstGeom prst="rect">
            <a:avLst/>
          </a:prstGeom>
        </p:spPr>
      </p:pic>
      <p:sp>
        <p:nvSpPr>
          <p:cNvPr id="4" name="ZoneTexte 3">
            <a:extLst>
              <a:ext uri="{FF2B5EF4-FFF2-40B4-BE49-F238E27FC236}">
                <a16:creationId xmlns:a16="http://schemas.microsoft.com/office/drawing/2014/main" id="{38BF876C-E6D8-3A5C-C27F-09EB31F2248F}"/>
              </a:ext>
            </a:extLst>
          </p:cNvPr>
          <p:cNvSpPr txBox="1"/>
          <p:nvPr/>
        </p:nvSpPr>
        <p:spPr>
          <a:xfrm>
            <a:off x="780060" y="203200"/>
            <a:ext cx="8323118" cy="523220"/>
          </a:xfrm>
          <a:prstGeom prst="rect">
            <a:avLst/>
          </a:prstGeom>
          <a:noFill/>
        </p:spPr>
        <p:txBody>
          <a:bodyPr wrap="square" rtlCol="0">
            <a:spAutoFit/>
          </a:bodyPr>
          <a:lstStyle/>
          <a:p>
            <a:r>
              <a:rPr lang="fr-FR" sz="2800" b="1" dirty="0">
                <a:solidFill>
                  <a:schemeClr val="bg1"/>
                </a:solidFill>
                <a:latin typeface="Arial" panose="020B0604020202020204" pitchFamily="34" charset="0"/>
                <a:cs typeface="Arial" panose="020B0604020202020204" pitchFamily="34" charset="0"/>
              </a:rPr>
              <a:t>Paramétrage des alertes</a:t>
            </a:r>
          </a:p>
        </p:txBody>
      </p:sp>
    </p:spTree>
    <p:extLst>
      <p:ext uri="{BB962C8B-B14F-4D97-AF65-F5344CB8AC3E}">
        <p14:creationId xmlns:p14="http://schemas.microsoft.com/office/powerpoint/2010/main" val="2817649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BB0E-2298-B728-78AC-C7D35843789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4BE4128-9A9E-5C1F-8F88-07BE089CE0F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07215" y="953988"/>
            <a:ext cx="7377570" cy="4950024"/>
          </a:xfrm>
          <a:prstGeom prst="rect">
            <a:avLst/>
          </a:prstGeom>
        </p:spPr>
      </p:pic>
      <p:sp>
        <p:nvSpPr>
          <p:cNvPr id="4" name="ZoneTexte 3">
            <a:extLst>
              <a:ext uri="{FF2B5EF4-FFF2-40B4-BE49-F238E27FC236}">
                <a16:creationId xmlns:a16="http://schemas.microsoft.com/office/drawing/2014/main" id="{7501A3DE-9300-1BC6-CD13-72446915A0E9}"/>
              </a:ext>
            </a:extLst>
          </p:cNvPr>
          <p:cNvSpPr txBox="1"/>
          <p:nvPr/>
        </p:nvSpPr>
        <p:spPr>
          <a:xfrm>
            <a:off x="780060" y="203200"/>
            <a:ext cx="8323118" cy="523220"/>
          </a:xfrm>
          <a:prstGeom prst="rect">
            <a:avLst/>
          </a:prstGeom>
          <a:noFill/>
        </p:spPr>
        <p:txBody>
          <a:bodyPr wrap="square" rtlCol="0">
            <a:spAutoFit/>
          </a:bodyPr>
          <a:lstStyle/>
          <a:p>
            <a:r>
              <a:rPr lang="fr-FR" sz="2800" b="1" dirty="0">
                <a:solidFill>
                  <a:schemeClr val="bg1"/>
                </a:solidFill>
                <a:latin typeface="Arial" panose="020B0604020202020204" pitchFamily="34" charset="0"/>
                <a:cs typeface="Arial" panose="020B0604020202020204" pitchFamily="34" charset="0"/>
              </a:rPr>
              <a:t>Paramétrage des alertes</a:t>
            </a:r>
          </a:p>
        </p:txBody>
      </p:sp>
    </p:spTree>
    <p:extLst>
      <p:ext uri="{BB962C8B-B14F-4D97-AF65-F5344CB8AC3E}">
        <p14:creationId xmlns:p14="http://schemas.microsoft.com/office/powerpoint/2010/main" val="2022977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8CB8B-3A13-1506-034D-DA1C35C5632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8F5E1228-2354-FF51-5EFA-9DD34CEC9C2E}"/>
              </a:ext>
            </a:extLst>
          </p:cNvPr>
          <p:cNvSpPr txBox="1"/>
          <p:nvPr/>
        </p:nvSpPr>
        <p:spPr>
          <a:xfrm>
            <a:off x="777972" y="270934"/>
            <a:ext cx="8323118" cy="369332"/>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GESTION DES ALERTES : ALGORITHME DU GAVO2</a:t>
            </a:r>
          </a:p>
        </p:txBody>
      </p:sp>
      <p:pic>
        <p:nvPicPr>
          <p:cNvPr id="8" name="Image 7">
            <a:extLst>
              <a:ext uri="{FF2B5EF4-FFF2-40B4-BE49-F238E27FC236}">
                <a16:creationId xmlns:a16="http://schemas.microsoft.com/office/drawing/2014/main" id="{5809D579-273D-CE3E-0E99-E6D96A5729AC}"/>
              </a:ext>
            </a:extLst>
          </p:cNvPr>
          <p:cNvPicPr>
            <a:picLocks noChangeAspect="1"/>
          </p:cNvPicPr>
          <p:nvPr/>
        </p:nvPicPr>
        <p:blipFill>
          <a:blip r:embed="rId3"/>
          <a:stretch>
            <a:fillRect/>
          </a:stretch>
        </p:blipFill>
        <p:spPr>
          <a:xfrm>
            <a:off x="3121803" y="3860566"/>
            <a:ext cx="4951007" cy="2630807"/>
          </a:xfrm>
          <a:prstGeom prst="rect">
            <a:avLst/>
          </a:prstGeom>
        </p:spPr>
      </p:pic>
      <p:pic>
        <p:nvPicPr>
          <p:cNvPr id="10" name="Image 9">
            <a:extLst>
              <a:ext uri="{FF2B5EF4-FFF2-40B4-BE49-F238E27FC236}">
                <a16:creationId xmlns:a16="http://schemas.microsoft.com/office/drawing/2014/main" id="{CA1686DF-1640-99C1-FE5F-FB8FEF4D28A5}"/>
              </a:ext>
            </a:extLst>
          </p:cNvPr>
          <p:cNvPicPr>
            <a:picLocks noChangeAspect="1"/>
          </p:cNvPicPr>
          <p:nvPr/>
        </p:nvPicPr>
        <p:blipFill>
          <a:blip r:embed="rId4"/>
          <a:stretch>
            <a:fillRect/>
          </a:stretch>
        </p:blipFill>
        <p:spPr>
          <a:xfrm>
            <a:off x="7102548" y="1214773"/>
            <a:ext cx="4518837" cy="2429519"/>
          </a:xfrm>
          <a:prstGeom prst="rect">
            <a:avLst/>
          </a:prstGeom>
        </p:spPr>
      </p:pic>
      <p:pic>
        <p:nvPicPr>
          <p:cNvPr id="12" name="Image 11">
            <a:extLst>
              <a:ext uri="{FF2B5EF4-FFF2-40B4-BE49-F238E27FC236}">
                <a16:creationId xmlns:a16="http://schemas.microsoft.com/office/drawing/2014/main" id="{8484EB2E-8845-5B67-A0E2-310A8C120A1D}"/>
              </a:ext>
            </a:extLst>
          </p:cNvPr>
          <p:cNvPicPr>
            <a:picLocks noChangeAspect="1"/>
          </p:cNvPicPr>
          <p:nvPr/>
        </p:nvPicPr>
        <p:blipFill>
          <a:blip r:embed="rId5"/>
          <a:stretch>
            <a:fillRect/>
          </a:stretch>
        </p:blipFill>
        <p:spPr>
          <a:xfrm>
            <a:off x="570615" y="1114128"/>
            <a:ext cx="4893747" cy="2630807"/>
          </a:xfrm>
          <a:prstGeom prst="rect">
            <a:avLst/>
          </a:prstGeom>
        </p:spPr>
      </p:pic>
      <p:sp>
        <p:nvSpPr>
          <p:cNvPr id="13" name="ZoneTexte 12">
            <a:extLst>
              <a:ext uri="{FF2B5EF4-FFF2-40B4-BE49-F238E27FC236}">
                <a16:creationId xmlns:a16="http://schemas.microsoft.com/office/drawing/2014/main" id="{6507C18D-CE82-A947-9BF0-A6EEADFDF9F7}"/>
              </a:ext>
            </a:extLst>
          </p:cNvPr>
          <p:cNvSpPr txBox="1"/>
          <p:nvPr/>
        </p:nvSpPr>
        <p:spPr>
          <a:xfrm>
            <a:off x="8750596" y="5643227"/>
            <a:ext cx="2169042" cy="307777"/>
          </a:xfrm>
          <a:prstGeom prst="rect">
            <a:avLst/>
          </a:prstGeom>
          <a:noFill/>
        </p:spPr>
        <p:txBody>
          <a:bodyPr wrap="square" rtlCol="0">
            <a:spAutoFit/>
          </a:bodyPr>
          <a:lstStyle/>
          <a:p>
            <a:r>
              <a:rPr lang="fr-FR" sz="1400" dirty="0"/>
              <a:t>Source : site splf-GAVO2</a:t>
            </a:r>
          </a:p>
        </p:txBody>
      </p:sp>
    </p:spTree>
    <p:extLst>
      <p:ext uri="{BB962C8B-B14F-4D97-AF65-F5344CB8AC3E}">
        <p14:creationId xmlns:p14="http://schemas.microsoft.com/office/powerpoint/2010/main" val="2400062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334D6-F180-22F9-1563-F302A0BAA16E}"/>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E5DC95A3-D8BB-A740-E56C-AA802007E073}"/>
              </a:ext>
            </a:extLst>
          </p:cNvPr>
          <p:cNvSpPr txBox="1"/>
          <p:nvPr/>
        </p:nvSpPr>
        <p:spPr>
          <a:xfrm>
            <a:off x="777972" y="270934"/>
            <a:ext cx="8323118" cy="369332"/>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REALISATION DE LA TELESURVEILLANCE</a:t>
            </a:r>
          </a:p>
        </p:txBody>
      </p:sp>
      <p:pic>
        <p:nvPicPr>
          <p:cNvPr id="2" name="Image 1" descr="Une image contenant texte, capture d’écran, jaune, conception">
            <a:extLst>
              <a:ext uri="{FF2B5EF4-FFF2-40B4-BE49-F238E27FC236}">
                <a16:creationId xmlns:a16="http://schemas.microsoft.com/office/drawing/2014/main" id="{0D51BE2E-42D4-2042-C245-BF02EE2731A0}"/>
              </a:ext>
            </a:extLst>
          </p:cNvPr>
          <p:cNvPicPr>
            <a:picLocks noChangeAspect="1"/>
          </p:cNvPicPr>
          <p:nvPr/>
        </p:nvPicPr>
        <p:blipFill>
          <a:blip r:embed="rId3"/>
          <a:srcRect l="51256" t="27800" r="2276" b="8789"/>
          <a:stretch/>
        </p:blipFill>
        <p:spPr>
          <a:xfrm>
            <a:off x="10225865" y="1264610"/>
            <a:ext cx="1469949" cy="1604362"/>
          </a:xfrm>
          <a:prstGeom prst="rect">
            <a:avLst/>
          </a:prstGeom>
        </p:spPr>
      </p:pic>
      <p:sp>
        <p:nvSpPr>
          <p:cNvPr id="5" name="ZoneTexte 4">
            <a:extLst>
              <a:ext uri="{FF2B5EF4-FFF2-40B4-BE49-F238E27FC236}">
                <a16:creationId xmlns:a16="http://schemas.microsoft.com/office/drawing/2014/main" id="{EB9E1933-82CC-B105-E206-C7C63822E753}"/>
              </a:ext>
            </a:extLst>
          </p:cNvPr>
          <p:cNvSpPr txBox="1"/>
          <p:nvPr/>
        </p:nvSpPr>
        <p:spPr>
          <a:xfrm>
            <a:off x="340241" y="1264610"/>
            <a:ext cx="6113721" cy="1569660"/>
          </a:xfrm>
          <a:prstGeom prst="rect">
            <a:avLst/>
          </a:prstGeom>
          <a:noFill/>
        </p:spPr>
        <p:txBody>
          <a:bodyPr wrap="square" rtlCol="0">
            <a:spAutoFit/>
          </a:bodyPr>
          <a:lstStyle/>
          <a:p>
            <a:pPr marL="285750" indent="-285750">
              <a:buFont typeface="Arial" panose="020B0604020202020204" pitchFamily="34" charset="0"/>
              <a:buChar char="•"/>
            </a:pPr>
            <a:r>
              <a:rPr lang="fr-FR" sz="2400" dirty="0"/>
              <a:t>Filtrage des alertes minimum 2 x/semaine</a:t>
            </a:r>
          </a:p>
          <a:p>
            <a:pPr marL="285750" indent="-285750">
              <a:buFont typeface="Arial" panose="020B0604020202020204" pitchFamily="34" charset="0"/>
              <a:buChar char="•"/>
            </a:pPr>
            <a:r>
              <a:rPr lang="fr-FR" sz="2400" dirty="0"/>
              <a:t>Accompagnement thérapeutique </a:t>
            </a:r>
          </a:p>
          <a:p>
            <a:pPr marL="285750" indent="-285750">
              <a:buFont typeface="Arial" panose="020B0604020202020204" pitchFamily="34" charset="0"/>
              <a:buChar char="•"/>
            </a:pPr>
            <a:r>
              <a:rPr lang="fr-FR" sz="2400" dirty="0"/>
              <a:t>Contact avec le patient (téléphone, SMS, mail, application dédiée)</a:t>
            </a:r>
          </a:p>
        </p:txBody>
      </p:sp>
      <p:pic>
        <p:nvPicPr>
          <p:cNvPr id="8" name="Image 7">
            <a:extLst>
              <a:ext uri="{FF2B5EF4-FFF2-40B4-BE49-F238E27FC236}">
                <a16:creationId xmlns:a16="http://schemas.microsoft.com/office/drawing/2014/main" id="{4501EF02-4B06-257F-C7E8-0C90C927AA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738283" y="3026319"/>
            <a:ext cx="8049682" cy="3591233"/>
          </a:xfrm>
          <a:prstGeom prst="rect">
            <a:avLst/>
          </a:prstGeom>
        </p:spPr>
      </p:pic>
      <p:sp>
        <p:nvSpPr>
          <p:cNvPr id="3" name="Rectangle 2">
            <a:extLst>
              <a:ext uri="{FF2B5EF4-FFF2-40B4-BE49-F238E27FC236}">
                <a16:creationId xmlns:a16="http://schemas.microsoft.com/office/drawing/2014/main" id="{455DBB14-5B10-9744-0C20-A7B4CB0D676A}"/>
              </a:ext>
            </a:extLst>
          </p:cNvPr>
          <p:cNvSpPr/>
          <p:nvPr/>
        </p:nvSpPr>
        <p:spPr>
          <a:xfrm>
            <a:off x="9101090" y="3657600"/>
            <a:ext cx="527004" cy="94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1345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691EC-31F7-C973-5FB4-EBCC5EF1866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651C9504-3668-EAC5-3FAF-5036B34966FD}"/>
              </a:ext>
            </a:extLst>
          </p:cNvPr>
          <p:cNvSpPr txBox="1"/>
          <p:nvPr/>
        </p:nvSpPr>
        <p:spPr>
          <a:xfrm>
            <a:off x="799237" y="143342"/>
            <a:ext cx="8323118" cy="523220"/>
          </a:xfrm>
          <a:prstGeom prst="rect">
            <a:avLst/>
          </a:prstGeom>
          <a:noFill/>
        </p:spPr>
        <p:txBody>
          <a:bodyPr wrap="square" rtlCol="0">
            <a:spAutoFit/>
          </a:bodyPr>
          <a:lstStyle/>
          <a:p>
            <a:r>
              <a:rPr lang="fr-FR" sz="2800" b="1" i="0" u="none" strike="noStrike" baseline="0" dirty="0">
                <a:solidFill>
                  <a:schemeClr val="bg1"/>
                </a:solidFill>
                <a:latin typeface="Calibri" panose="020F0502020204030204" pitchFamily="34" charset="0"/>
              </a:rPr>
              <a:t>Exemple: Apparition de fuites marquées</a:t>
            </a:r>
            <a:endParaRPr lang="fr-FR" sz="2800" b="1" dirty="0">
              <a:solidFill>
                <a:schemeClr val="bg1"/>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E84C9EE9-0501-B127-05AE-731440BF658D}"/>
              </a:ext>
            </a:extLst>
          </p:cNvPr>
          <p:cNvPicPr>
            <a:picLocks noChangeAspect="1"/>
          </p:cNvPicPr>
          <p:nvPr/>
        </p:nvPicPr>
        <p:blipFill>
          <a:blip r:embed="rId2"/>
          <a:stretch>
            <a:fillRect/>
          </a:stretch>
        </p:blipFill>
        <p:spPr>
          <a:xfrm>
            <a:off x="0" y="1551025"/>
            <a:ext cx="12192000" cy="3755950"/>
          </a:xfrm>
          <a:prstGeom prst="rect">
            <a:avLst/>
          </a:prstGeom>
        </p:spPr>
      </p:pic>
      <p:sp>
        <p:nvSpPr>
          <p:cNvPr id="9" name="ZoneTexte 8">
            <a:extLst>
              <a:ext uri="{FF2B5EF4-FFF2-40B4-BE49-F238E27FC236}">
                <a16:creationId xmlns:a16="http://schemas.microsoft.com/office/drawing/2014/main" id="{4F1646D9-FB78-EE96-78A7-029A02CB5B79}"/>
              </a:ext>
            </a:extLst>
          </p:cNvPr>
          <p:cNvSpPr txBox="1"/>
          <p:nvPr/>
        </p:nvSpPr>
        <p:spPr>
          <a:xfrm>
            <a:off x="8633637" y="5388157"/>
            <a:ext cx="3359888" cy="261610"/>
          </a:xfrm>
          <a:prstGeom prst="rect">
            <a:avLst/>
          </a:prstGeom>
          <a:noFill/>
        </p:spPr>
        <p:txBody>
          <a:bodyPr wrap="square" rtlCol="0">
            <a:spAutoFit/>
          </a:bodyPr>
          <a:lstStyle/>
          <a:p>
            <a:r>
              <a:rPr lang="fr-FR" sz="1100" dirty="0"/>
              <a:t>Merci au Dr </a:t>
            </a:r>
            <a:r>
              <a:rPr lang="fr-FR" sz="1100" dirty="0" err="1"/>
              <a:t>F.Jouniaux</a:t>
            </a:r>
            <a:r>
              <a:rPr lang="fr-FR" sz="1100" dirty="0"/>
              <a:t> pour la diapo (CPLF 2025)</a:t>
            </a:r>
          </a:p>
        </p:txBody>
      </p:sp>
    </p:spTree>
    <p:extLst>
      <p:ext uri="{BB962C8B-B14F-4D97-AF65-F5344CB8AC3E}">
        <p14:creationId xmlns:p14="http://schemas.microsoft.com/office/powerpoint/2010/main" val="619862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62B6B-311C-C07C-D915-5CBAD4ED9E9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2E5460F-95E9-755C-115F-FEA31C928333}"/>
              </a:ext>
            </a:extLst>
          </p:cNvPr>
          <p:cNvPicPr>
            <a:picLocks noChangeAspect="1"/>
          </p:cNvPicPr>
          <p:nvPr/>
        </p:nvPicPr>
        <p:blipFill>
          <a:blip r:embed="rId3"/>
          <a:srcRect b="5796"/>
          <a:stretch/>
        </p:blipFill>
        <p:spPr>
          <a:xfrm>
            <a:off x="0" y="1474656"/>
            <a:ext cx="12192000" cy="3682135"/>
          </a:xfrm>
          <a:prstGeom prst="rect">
            <a:avLst/>
          </a:prstGeom>
        </p:spPr>
      </p:pic>
      <p:sp>
        <p:nvSpPr>
          <p:cNvPr id="4" name="ZoneTexte 3">
            <a:extLst>
              <a:ext uri="{FF2B5EF4-FFF2-40B4-BE49-F238E27FC236}">
                <a16:creationId xmlns:a16="http://schemas.microsoft.com/office/drawing/2014/main" id="{CB948A19-2E9F-DC74-33E8-6468FD562B91}"/>
              </a:ext>
            </a:extLst>
          </p:cNvPr>
          <p:cNvSpPr txBox="1"/>
          <p:nvPr/>
        </p:nvSpPr>
        <p:spPr>
          <a:xfrm>
            <a:off x="799237" y="143342"/>
            <a:ext cx="8323118" cy="523220"/>
          </a:xfrm>
          <a:prstGeom prst="rect">
            <a:avLst/>
          </a:prstGeom>
          <a:noFill/>
        </p:spPr>
        <p:txBody>
          <a:bodyPr wrap="square" rtlCol="0">
            <a:spAutoFit/>
          </a:bodyPr>
          <a:lstStyle/>
          <a:p>
            <a:r>
              <a:rPr lang="fr-FR" sz="2800" b="1" i="0" u="none" strike="noStrike" baseline="0" dirty="0">
                <a:solidFill>
                  <a:schemeClr val="bg1"/>
                </a:solidFill>
                <a:latin typeface="Calibri" panose="020F0502020204030204" pitchFamily="34" charset="0"/>
              </a:rPr>
              <a:t>Exemple: Décrochage rapide de l’observance</a:t>
            </a:r>
            <a:endParaRPr lang="fr-FR" sz="2800" b="1" dirty="0">
              <a:solidFill>
                <a:schemeClr val="bg1"/>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FF03FF8A-6038-FF2D-5918-1EADF861F6C8}"/>
              </a:ext>
            </a:extLst>
          </p:cNvPr>
          <p:cNvSpPr txBox="1"/>
          <p:nvPr/>
        </p:nvSpPr>
        <p:spPr>
          <a:xfrm>
            <a:off x="8569842" y="5526380"/>
            <a:ext cx="3359888" cy="261610"/>
          </a:xfrm>
          <a:prstGeom prst="rect">
            <a:avLst/>
          </a:prstGeom>
          <a:noFill/>
        </p:spPr>
        <p:txBody>
          <a:bodyPr wrap="square" rtlCol="0">
            <a:spAutoFit/>
          </a:bodyPr>
          <a:lstStyle/>
          <a:p>
            <a:r>
              <a:rPr lang="fr-FR" sz="1100" dirty="0"/>
              <a:t>Merci au Dr </a:t>
            </a:r>
            <a:r>
              <a:rPr lang="fr-FR" sz="1100" dirty="0" err="1"/>
              <a:t>F.Jouniaux</a:t>
            </a:r>
            <a:r>
              <a:rPr lang="fr-FR" sz="1100" dirty="0"/>
              <a:t> pour la diapo (CPLF 2025)</a:t>
            </a:r>
          </a:p>
        </p:txBody>
      </p:sp>
    </p:spTree>
    <p:extLst>
      <p:ext uri="{BB962C8B-B14F-4D97-AF65-F5344CB8AC3E}">
        <p14:creationId xmlns:p14="http://schemas.microsoft.com/office/powerpoint/2010/main" val="1562798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7AC1-A0AD-9AD7-6EFF-A4570420CFB7}"/>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5DF04932-B0D4-0959-6C40-DE59453F4940}"/>
              </a:ext>
            </a:extLst>
          </p:cNvPr>
          <p:cNvSpPr txBox="1"/>
          <p:nvPr/>
        </p:nvSpPr>
        <p:spPr>
          <a:xfrm>
            <a:off x="777972" y="270934"/>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FACTURATION </a:t>
            </a:r>
          </a:p>
        </p:txBody>
      </p:sp>
      <p:sp>
        <p:nvSpPr>
          <p:cNvPr id="2" name="Rectangle : coins arrondis 1">
            <a:extLst>
              <a:ext uri="{FF2B5EF4-FFF2-40B4-BE49-F238E27FC236}">
                <a16:creationId xmlns:a16="http://schemas.microsoft.com/office/drawing/2014/main" id="{E79D359A-9593-1CBD-15A5-B9CA0B21FC3F}"/>
              </a:ext>
            </a:extLst>
          </p:cNvPr>
          <p:cNvSpPr/>
          <p:nvPr/>
        </p:nvSpPr>
        <p:spPr>
          <a:xfrm>
            <a:off x="848390" y="1584249"/>
            <a:ext cx="3859618" cy="203081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400" b="1" dirty="0"/>
              <a:t>OPERATEUR de TS</a:t>
            </a:r>
          </a:p>
          <a:p>
            <a:pPr algn="ctr"/>
            <a:r>
              <a:rPr lang="fr-FR" sz="2400" b="1" dirty="0"/>
              <a:t>TVB : 28 € /mois/patient</a:t>
            </a:r>
          </a:p>
        </p:txBody>
      </p:sp>
      <p:sp>
        <p:nvSpPr>
          <p:cNvPr id="3" name="Rectangle : coins arrondis 2">
            <a:extLst>
              <a:ext uri="{FF2B5EF4-FFF2-40B4-BE49-F238E27FC236}">
                <a16:creationId xmlns:a16="http://schemas.microsoft.com/office/drawing/2014/main" id="{76412022-7CE6-8140-B15D-4319E2032DCE}"/>
              </a:ext>
            </a:extLst>
          </p:cNvPr>
          <p:cNvSpPr/>
          <p:nvPr/>
        </p:nvSpPr>
        <p:spPr>
          <a:xfrm>
            <a:off x="6466812" y="1584248"/>
            <a:ext cx="3859618" cy="203081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800" b="1" dirty="0"/>
              <a:t>EXPLOITANT</a:t>
            </a:r>
          </a:p>
          <a:p>
            <a:pPr algn="ctr"/>
            <a:r>
              <a:rPr lang="fr-FR" sz="2800" b="1" dirty="0"/>
              <a:t>50 €/patient/mois</a:t>
            </a:r>
          </a:p>
        </p:txBody>
      </p:sp>
      <p:sp>
        <p:nvSpPr>
          <p:cNvPr id="4" name="Flèche : double flèche horizontale 3">
            <a:extLst>
              <a:ext uri="{FF2B5EF4-FFF2-40B4-BE49-F238E27FC236}">
                <a16:creationId xmlns:a16="http://schemas.microsoft.com/office/drawing/2014/main" id="{4FBBAF91-CC82-6451-BEA4-EF1C8B45EB78}"/>
              </a:ext>
            </a:extLst>
          </p:cNvPr>
          <p:cNvSpPr/>
          <p:nvPr/>
        </p:nvSpPr>
        <p:spPr>
          <a:xfrm>
            <a:off x="5206410" y="2445489"/>
            <a:ext cx="889590" cy="457200"/>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capture d’écran, jaune, conception">
            <a:extLst>
              <a:ext uri="{FF2B5EF4-FFF2-40B4-BE49-F238E27FC236}">
                <a16:creationId xmlns:a16="http://schemas.microsoft.com/office/drawing/2014/main" id="{603B39E3-2EF1-D228-5724-EE005BB388CE}"/>
              </a:ext>
            </a:extLst>
          </p:cNvPr>
          <p:cNvPicPr>
            <a:picLocks noChangeAspect="1"/>
          </p:cNvPicPr>
          <p:nvPr/>
        </p:nvPicPr>
        <p:blipFill>
          <a:blip r:embed="rId2"/>
          <a:srcRect l="51256" t="27800" r="2276" b="8789"/>
          <a:stretch/>
        </p:blipFill>
        <p:spPr>
          <a:xfrm>
            <a:off x="10615285" y="1298327"/>
            <a:ext cx="1469949" cy="1604362"/>
          </a:xfrm>
          <a:prstGeom prst="rect">
            <a:avLst/>
          </a:prstGeom>
        </p:spPr>
      </p:pic>
      <p:cxnSp>
        <p:nvCxnSpPr>
          <p:cNvPr id="8" name="Connecteur droit avec flèche 7">
            <a:extLst>
              <a:ext uri="{FF2B5EF4-FFF2-40B4-BE49-F238E27FC236}">
                <a16:creationId xmlns:a16="http://schemas.microsoft.com/office/drawing/2014/main" id="{86564E16-E4F7-B41D-3E3E-9906967D37BC}"/>
              </a:ext>
            </a:extLst>
          </p:cNvPr>
          <p:cNvCxnSpPr/>
          <p:nvPr/>
        </p:nvCxnSpPr>
        <p:spPr>
          <a:xfrm flipH="1">
            <a:off x="1616149" y="3870251"/>
            <a:ext cx="956930" cy="54226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 name="Connecteur droit avec flèche 9">
            <a:extLst>
              <a:ext uri="{FF2B5EF4-FFF2-40B4-BE49-F238E27FC236}">
                <a16:creationId xmlns:a16="http://schemas.microsoft.com/office/drawing/2014/main" id="{9F18702E-5679-5A5F-253A-623AA68C6A22}"/>
              </a:ext>
            </a:extLst>
          </p:cNvPr>
          <p:cNvCxnSpPr/>
          <p:nvPr/>
        </p:nvCxnSpPr>
        <p:spPr>
          <a:xfrm>
            <a:off x="3009014" y="3870251"/>
            <a:ext cx="1063256" cy="44656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1" name="ZoneTexte 10">
            <a:extLst>
              <a:ext uri="{FF2B5EF4-FFF2-40B4-BE49-F238E27FC236}">
                <a16:creationId xmlns:a16="http://schemas.microsoft.com/office/drawing/2014/main" id="{29C2EE01-C95B-1226-49A9-A45CE766EAA9}"/>
              </a:ext>
            </a:extLst>
          </p:cNvPr>
          <p:cNvSpPr txBox="1"/>
          <p:nvPr/>
        </p:nvSpPr>
        <p:spPr>
          <a:xfrm>
            <a:off x="164386" y="4483029"/>
            <a:ext cx="2613813" cy="369332"/>
          </a:xfrm>
          <a:prstGeom prst="rect">
            <a:avLst/>
          </a:prstGeom>
          <a:noFill/>
          <a:ln>
            <a:solidFill>
              <a:srgbClr val="FF0000"/>
            </a:solidFill>
          </a:ln>
        </p:spPr>
        <p:txBody>
          <a:bodyPr wrap="square" rtlCol="0">
            <a:spAutoFit/>
          </a:bodyPr>
          <a:lstStyle/>
          <a:p>
            <a:r>
              <a:rPr lang="fr-FR" dirty="0"/>
              <a:t>Etablissement de santé</a:t>
            </a:r>
          </a:p>
        </p:txBody>
      </p:sp>
      <p:sp>
        <p:nvSpPr>
          <p:cNvPr id="12" name="ZoneTexte 11">
            <a:extLst>
              <a:ext uri="{FF2B5EF4-FFF2-40B4-BE49-F238E27FC236}">
                <a16:creationId xmlns:a16="http://schemas.microsoft.com/office/drawing/2014/main" id="{AC45E854-CD12-DB0E-012A-1F8545089976}"/>
              </a:ext>
            </a:extLst>
          </p:cNvPr>
          <p:cNvSpPr txBox="1"/>
          <p:nvPr/>
        </p:nvSpPr>
        <p:spPr>
          <a:xfrm>
            <a:off x="3452038" y="4483029"/>
            <a:ext cx="1754372" cy="369332"/>
          </a:xfrm>
          <a:prstGeom prst="rect">
            <a:avLst/>
          </a:prstGeom>
          <a:noFill/>
          <a:ln>
            <a:solidFill>
              <a:srgbClr val="FF0000"/>
            </a:solidFill>
          </a:ln>
        </p:spPr>
        <p:txBody>
          <a:bodyPr wrap="square" rtlCol="0">
            <a:spAutoFit/>
          </a:bodyPr>
          <a:lstStyle/>
          <a:p>
            <a:r>
              <a:rPr lang="fr-FR" dirty="0"/>
              <a:t>Médecin libéral</a:t>
            </a:r>
          </a:p>
        </p:txBody>
      </p:sp>
      <p:sp>
        <p:nvSpPr>
          <p:cNvPr id="18" name="ZoneTexte 17">
            <a:extLst>
              <a:ext uri="{FF2B5EF4-FFF2-40B4-BE49-F238E27FC236}">
                <a16:creationId xmlns:a16="http://schemas.microsoft.com/office/drawing/2014/main" id="{C92805B3-638D-91C9-A33D-0E4D832FFB3B}"/>
              </a:ext>
            </a:extLst>
          </p:cNvPr>
          <p:cNvSpPr txBox="1"/>
          <p:nvPr/>
        </p:nvSpPr>
        <p:spPr>
          <a:xfrm>
            <a:off x="79330" y="4922878"/>
            <a:ext cx="3287647" cy="461665"/>
          </a:xfrm>
          <a:prstGeom prst="rect">
            <a:avLst/>
          </a:prstGeom>
          <a:noFill/>
        </p:spPr>
        <p:txBody>
          <a:bodyPr wrap="square" rtlCol="0">
            <a:spAutoFit/>
          </a:bodyPr>
          <a:lstStyle/>
          <a:p>
            <a:r>
              <a:rPr lang="fr-FR" sz="1200" dirty="0"/>
              <a:t>Sous le numéro FINESS de l’établissement avec le code spécialité du PS opérateur de TS</a:t>
            </a:r>
          </a:p>
        </p:txBody>
      </p:sp>
    </p:spTree>
    <p:extLst>
      <p:ext uri="{BB962C8B-B14F-4D97-AF65-F5344CB8AC3E}">
        <p14:creationId xmlns:p14="http://schemas.microsoft.com/office/powerpoint/2010/main" val="684265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E3FE8-EA7E-B0D3-6E0B-2AA6263123A0}"/>
              </a:ext>
            </a:extLst>
          </p:cNvPr>
          <p:cNvSpPr txBox="1"/>
          <p:nvPr/>
        </p:nvSpPr>
        <p:spPr>
          <a:xfrm>
            <a:off x="632012" y="1169894"/>
            <a:ext cx="11040035" cy="3139321"/>
          </a:xfrm>
          <a:prstGeom prst="rect">
            <a:avLst/>
          </a:prstGeom>
          <a:noFill/>
        </p:spPr>
        <p:txBody>
          <a:bodyPr wrap="square" rtlCol="0">
            <a:spAutoFit/>
          </a:bodyPr>
          <a:lstStyle/>
          <a:p>
            <a:r>
              <a:rPr lang="fr-FR" sz="2200" b="1" dirty="0">
                <a:latin typeface="Arial" panose="020B0604020202020204" pitchFamily="34" charset="0"/>
                <a:cs typeface="Arial" panose="020B0604020202020204" pitchFamily="34" charset="0"/>
              </a:rPr>
              <a:t>Opérateur de télésurveillance </a:t>
            </a:r>
            <a:r>
              <a:rPr lang="fr-FR" sz="2200" dirty="0"/>
              <a:t>: </a:t>
            </a:r>
            <a:r>
              <a:rPr lang="fr-FR" sz="2200" b="0" i="0" u="none" strike="noStrike" baseline="0" dirty="0">
                <a:solidFill>
                  <a:srgbClr val="252525"/>
                </a:solidFill>
                <a:latin typeface="Arial" panose="020B0604020202020204" pitchFamily="34" charset="0"/>
              </a:rPr>
              <a:t>« </a:t>
            </a:r>
            <a:r>
              <a:rPr lang="fr-FR" sz="2200" b="0" i="1" u="none" strike="noStrike" baseline="0" dirty="0">
                <a:solidFill>
                  <a:srgbClr val="252525"/>
                </a:solidFill>
                <a:latin typeface="Arial" panose="020B0604020202020204" pitchFamily="34" charset="0"/>
              </a:rPr>
              <a:t>L’opérateur de télésurveillance médicale </a:t>
            </a:r>
            <a:r>
              <a:rPr lang="fr-FR" sz="2200" b="0" i="1" u="none" strike="noStrike" baseline="0" dirty="0">
                <a:solidFill>
                  <a:srgbClr val="252525"/>
                </a:solidFill>
                <a:highlight>
                  <a:srgbClr val="FFFF00"/>
                </a:highlight>
                <a:latin typeface="Arial" panose="020B0604020202020204" pitchFamily="34" charset="0"/>
              </a:rPr>
              <a:t>est un professionnel médical </a:t>
            </a:r>
            <a:r>
              <a:rPr lang="fr-FR" sz="2200" b="0" i="1" u="none" strike="noStrike" baseline="0" dirty="0">
                <a:solidFill>
                  <a:srgbClr val="252525"/>
                </a:solidFill>
                <a:latin typeface="Arial" panose="020B0604020202020204" pitchFamily="34" charset="0"/>
              </a:rPr>
              <a:t>au sens du livre I er de la quatrième partie du Code de la santé publique </a:t>
            </a:r>
            <a:r>
              <a:rPr lang="fr-FR" sz="2200" b="0" i="1" u="none" strike="noStrike" baseline="0" dirty="0">
                <a:solidFill>
                  <a:srgbClr val="252525"/>
                </a:solidFill>
                <a:highlight>
                  <a:srgbClr val="FFFF00"/>
                </a:highlight>
                <a:latin typeface="Arial" panose="020B0604020202020204" pitchFamily="34" charset="0"/>
              </a:rPr>
              <a:t>ou une personne morale </a:t>
            </a:r>
            <a:r>
              <a:rPr lang="fr-FR" sz="2200" b="0" i="1" u="none" strike="noStrike" baseline="0" dirty="0">
                <a:solidFill>
                  <a:srgbClr val="252525"/>
                </a:solidFill>
                <a:latin typeface="Arial" panose="020B0604020202020204" pitchFamily="34" charset="0"/>
              </a:rPr>
              <a:t>regroupant ou employant un ou plusieurs professionnels de santé</a:t>
            </a:r>
            <a:r>
              <a:rPr lang="fr-FR" sz="2200" b="0" i="1" u="sng" strike="noStrike" baseline="0" dirty="0">
                <a:solidFill>
                  <a:srgbClr val="252525"/>
                </a:solidFill>
                <a:latin typeface="Arial" panose="020B0604020202020204" pitchFamily="34" charset="0"/>
              </a:rPr>
              <a:t>, dont au moins un professionnel médical </a:t>
            </a:r>
            <a:r>
              <a:rPr lang="fr-FR" sz="2200" b="0" i="1" u="none" strike="noStrike" baseline="0" dirty="0">
                <a:solidFill>
                  <a:srgbClr val="252525"/>
                </a:solidFill>
                <a:latin typeface="Arial" panose="020B0604020202020204" pitchFamily="34" charset="0"/>
              </a:rPr>
              <a:t>au sens du même livre I er. </a:t>
            </a:r>
            <a:r>
              <a:rPr lang="fr-FR" sz="2200" b="0" i="0" u="none" strike="noStrike" baseline="0" dirty="0">
                <a:solidFill>
                  <a:srgbClr val="252525"/>
                </a:solidFill>
                <a:latin typeface="Arial" panose="020B0604020202020204" pitchFamily="34" charset="0"/>
              </a:rPr>
              <a:t>» </a:t>
            </a:r>
          </a:p>
          <a:p>
            <a:r>
              <a:rPr lang="fr-FR" sz="2200" b="0" i="0" u="none" strike="noStrike" baseline="0" dirty="0">
                <a:solidFill>
                  <a:srgbClr val="252525"/>
                </a:solidFill>
                <a:latin typeface="Arial" panose="020B0604020202020204" pitchFamily="34" charset="0"/>
              </a:rPr>
              <a:t>« </a:t>
            </a:r>
            <a:r>
              <a:rPr lang="fr-FR" sz="2200" b="0" i="1" u="none" strike="noStrike" baseline="0" dirty="0">
                <a:solidFill>
                  <a:srgbClr val="252525"/>
                </a:solidFill>
                <a:latin typeface="Arial" panose="020B0604020202020204" pitchFamily="34" charset="0"/>
              </a:rPr>
              <a:t>Les professionnels […] peuvent exercer des activités de télésurveillance médicale dans un cadre libéral ou au sein d’un établissement de santé, d’un centre de santé, d’une maison de santé pluriprofessionnelle ou d’un établissement ou service médico-social. </a:t>
            </a:r>
            <a:r>
              <a:rPr lang="fr-FR" sz="2200" b="0" i="0" u="none" strike="noStrike" baseline="0" dirty="0">
                <a:solidFill>
                  <a:srgbClr val="252525"/>
                </a:solidFill>
                <a:latin typeface="Arial" panose="020B0604020202020204" pitchFamily="34" charset="0"/>
              </a:rPr>
              <a:t>» Article L. 162-50 de la LFSS pour 2022 	</a:t>
            </a:r>
          </a:p>
        </p:txBody>
      </p:sp>
      <p:sp>
        <p:nvSpPr>
          <p:cNvPr id="4" name="Flèche : droite 3">
            <a:extLst>
              <a:ext uri="{FF2B5EF4-FFF2-40B4-BE49-F238E27FC236}">
                <a16:creationId xmlns:a16="http://schemas.microsoft.com/office/drawing/2014/main" id="{7B3FD15E-64AC-8CEC-E199-FF51B610AA36}"/>
              </a:ext>
            </a:extLst>
          </p:cNvPr>
          <p:cNvSpPr/>
          <p:nvPr/>
        </p:nvSpPr>
        <p:spPr>
          <a:xfrm>
            <a:off x="1071283" y="4471845"/>
            <a:ext cx="1559859" cy="69716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DED70B8-FB99-FEA1-736A-C44E2A6B257A}"/>
              </a:ext>
            </a:extLst>
          </p:cNvPr>
          <p:cNvSpPr txBox="1"/>
          <p:nvPr/>
        </p:nvSpPr>
        <p:spPr>
          <a:xfrm>
            <a:off x="3025588" y="4558816"/>
            <a:ext cx="8095129" cy="523220"/>
          </a:xfrm>
          <a:prstGeom prst="rect">
            <a:avLst/>
          </a:prstGeom>
          <a:noFill/>
        </p:spPr>
        <p:txBody>
          <a:bodyPr wrap="square" rtlCol="0">
            <a:spAutoFit/>
          </a:bodyPr>
          <a:lstStyle/>
          <a:p>
            <a:r>
              <a:rPr lang="fr-FR" sz="2800" b="1" dirty="0"/>
              <a:t>Médecin ou structure dont au moins un médecin</a:t>
            </a:r>
          </a:p>
        </p:txBody>
      </p:sp>
      <p:sp>
        <p:nvSpPr>
          <p:cNvPr id="7" name="ZoneTexte 6">
            <a:extLst>
              <a:ext uri="{FF2B5EF4-FFF2-40B4-BE49-F238E27FC236}">
                <a16:creationId xmlns:a16="http://schemas.microsoft.com/office/drawing/2014/main" id="{4E00DF16-C22A-19AF-E1DB-CA159C2A786E}"/>
              </a:ext>
            </a:extLst>
          </p:cNvPr>
          <p:cNvSpPr txBox="1"/>
          <p:nvPr/>
        </p:nvSpPr>
        <p:spPr>
          <a:xfrm>
            <a:off x="837525" y="201748"/>
            <a:ext cx="7217263"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Les termes importants en télésurveillance</a:t>
            </a:r>
          </a:p>
        </p:txBody>
      </p:sp>
    </p:spTree>
    <p:extLst>
      <p:ext uri="{BB962C8B-B14F-4D97-AF65-F5344CB8AC3E}">
        <p14:creationId xmlns:p14="http://schemas.microsoft.com/office/powerpoint/2010/main" val="182014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D574-F57E-1470-9AE7-8234C3EEF67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E26FC5C-63FE-C4AA-3C51-C4A4BF634BF2}"/>
              </a:ext>
            </a:extLst>
          </p:cNvPr>
          <p:cNvSpPr txBox="1"/>
          <p:nvPr/>
        </p:nvSpPr>
        <p:spPr>
          <a:xfrm>
            <a:off x="841767" y="204987"/>
            <a:ext cx="2560652"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FACTURATION </a:t>
            </a:r>
          </a:p>
        </p:txBody>
      </p:sp>
      <p:sp>
        <p:nvSpPr>
          <p:cNvPr id="3" name="ZoneTexte 2">
            <a:extLst>
              <a:ext uri="{FF2B5EF4-FFF2-40B4-BE49-F238E27FC236}">
                <a16:creationId xmlns:a16="http://schemas.microsoft.com/office/drawing/2014/main" id="{E9E40872-0B51-CB1F-2244-EDCDBA4A0D41}"/>
              </a:ext>
            </a:extLst>
          </p:cNvPr>
          <p:cNvSpPr txBox="1"/>
          <p:nvPr/>
        </p:nvSpPr>
        <p:spPr>
          <a:xfrm>
            <a:off x="616688" y="1275907"/>
            <a:ext cx="10409275" cy="1200329"/>
          </a:xfrm>
          <a:prstGeom prst="rect">
            <a:avLst/>
          </a:prstGeom>
          <a:noFill/>
        </p:spPr>
        <p:txBody>
          <a:bodyPr wrap="square" rtlCol="0">
            <a:spAutoFit/>
          </a:bodyPr>
          <a:lstStyle/>
          <a:p>
            <a:pPr marL="285750" indent="-285750">
              <a:buFont typeface="Arial" panose="020B0604020202020204" pitchFamily="34" charset="0"/>
              <a:buChar char="•"/>
            </a:pPr>
            <a:r>
              <a:rPr lang="fr-FR" sz="2400" dirty="0"/>
              <a:t>Facturable mensuellement ou en série (max 6 mois consécutifs)</a:t>
            </a:r>
          </a:p>
          <a:p>
            <a:pPr marL="285750" indent="-285750">
              <a:buFont typeface="Arial" panose="020B0604020202020204" pitchFamily="34" charset="0"/>
              <a:buChar char="•"/>
            </a:pPr>
            <a:r>
              <a:rPr lang="fr-FR" sz="2400" dirty="0"/>
              <a:t>Périodicité  mensuelle glissante de date à date : chaque période comporte 30 jours </a:t>
            </a:r>
          </a:p>
        </p:txBody>
      </p:sp>
      <p:sp>
        <p:nvSpPr>
          <p:cNvPr id="5" name="ZoneTexte 4">
            <a:extLst>
              <a:ext uri="{FF2B5EF4-FFF2-40B4-BE49-F238E27FC236}">
                <a16:creationId xmlns:a16="http://schemas.microsoft.com/office/drawing/2014/main" id="{D5201F29-3F02-C48A-876F-4190D6A0A91D}"/>
              </a:ext>
            </a:extLst>
          </p:cNvPr>
          <p:cNvSpPr txBox="1"/>
          <p:nvPr/>
        </p:nvSpPr>
        <p:spPr>
          <a:xfrm>
            <a:off x="542260" y="2627439"/>
            <a:ext cx="5167424" cy="1754326"/>
          </a:xfrm>
          <a:prstGeom prst="rect">
            <a:avLst/>
          </a:prstGeom>
          <a:noFill/>
          <a:ln>
            <a:solidFill>
              <a:srgbClr val="FF0000"/>
            </a:solidFill>
          </a:ln>
        </p:spPr>
        <p:txBody>
          <a:bodyPr wrap="square" rtlCol="0">
            <a:spAutoFit/>
          </a:bodyPr>
          <a:lstStyle/>
          <a:p>
            <a:pPr algn="ctr"/>
            <a:r>
              <a:rPr lang="fr-FR" b="1" dirty="0"/>
              <a:t>Facturation  mensuelle</a:t>
            </a:r>
          </a:p>
          <a:p>
            <a:endParaRPr lang="fr-FR" dirty="0"/>
          </a:p>
          <a:p>
            <a:pPr marL="285750" indent="-285750">
              <a:buFont typeface="Wingdings" panose="05000000000000000000" pitchFamily="2" charset="2"/>
              <a:buChar char="q"/>
            </a:pPr>
            <a:r>
              <a:rPr lang="fr-FR" dirty="0"/>
              <a:t>1 feuille de soins/mois/patient</a:t>
            </a:r>
          </a:p>
          <a:p>
            <a:pPr marL="285750" indent="-285750">
              <a:buFont typeface="Wingdings" panose="05000000000000000000" pitchFamily="2" charset="2"/>
              <a:buChar char="q"/>
            </a:pPr>
            <a:r>
              <a:rPr lang="fr-FR" dirty="0"/>
              <a:t>Date des soins = date de début de mise en œuvre du forfait</a:t>
            </a:r>
          </a:p>
          <a:p>
            <a:pPr marL="285750" indent="-285750">
              <a:buFont typeface="Wingdings" panose="05000000000000000000" pitchFamily="2" charset="2"/>
              <a:buChar char="Ø"/>
            </a:pPr>
            <a:endParaRPr lang="fr-FR" dirty="0"/>
          </a:p>
        </p:txBody>
      </p:sp>
      <p:sp>
        <p:nvSpPr>
          <p:cNvPr id="6" name="ZoneTexte 5">
            <a:extLst>
              <a:ext uri="{FF2B5EF4-FFF2-40B4-BE49-F238E27FC236}">
                <a16:creationId xmlns:a16="http://schemas.microsoft.com/office/drawing/2014/main" id="{5332AD26-1E25-D693-8072-B28E1DF95406}"/>
              </a:ext>
            </a:extLst>
          </p:cNvPr>
          <p:cNvSpPr txBox="1"/>
          <p:nvPr/>
        </p:nvSpPr>
        <p:spPr>
          <a:xfrm>
            <a:off x="6273210" y="2636208"/>
            <a:ext cx="5167424" cy="2031325"/>
          </a:xfrm>
          <a:prstGeom prst="rect">
            <a:avLst/>
          </a:prstGeom>
          <a:noFill/>
          <a:ln>
            <a:solidFill>
              <a:srgbClr val="FF0000"/>
            </a:solidFill>
          </a:ln>
        </p:spPr>
        <p:txBody>
          <a:bodyPr wrap="square" rtlCol="0">
            <a:spAutoFit/>
          </a:bodyPr>
          <a:lstStyle/>
          <a:p>
            <a:pPr algn="ctr"/>
            <a:r>
              <a:rPr lang="fr-FR" b="1" dirty="0"/>
              <a:t>Facturation en série</a:t>
            </a:r>
          </a:p>
          <a:p>
            <a:pPr marL="285750" indent="-285750">
              <a:buFont typeface="Wingdings" panose="05000000000000000000" pitchFamily="2" charset="2"/>
              <a:buChar char="q"/>
            </a:pPr>
            <a:r>
              <a:rPr lang="fr-FR" dirty="0"/>
              <a:t>1 feuille de soins pour plusieurs forfaits (max 6)</a:t>
            </a:r>
          </a:p>
          <a:p>
            <a:pPr marL="285750" indent="-285750">
              <a:buFont typeface="Wingdings" panose="05000000000000000000" pitchFamily="2" charset="2"/>
              <a:buChar char="q"/>
            </a:pPr>
            <a:r>
              <a:rPr lang="fr-FR" dirty="0"/>
              <a:t>1 ligne/facturation</a:t>
            </a:r>
          </a:p>
          <a:p>
            <a:pPr marL="285750" indent="-285750">
              <a:buFont typeface="Wingdings" panose="05000000000000000000" pitchFamily="2" charset="2"/>
              <a:buChar char="q"/>
            </a:pPr>
            <a:r>
              <a:rPr lang="fr-FR" dirty="0"/>
              <a:t>Date des soins=date d’exécution de chaque forfait (début de traitement)</a:t>
            </a:r>
          </a:p>
          <a:p>
            <a:pPr marL="285750" indent="-285750">
              <a:buFont typeface="Wingdings" panose="05000000000000000000" pitchFamily="2" charset="2"/>
              <a:buChar char="q"/>
            </a:pPr>
            <a:r>
              <a:rPr lang="fr-FR" dirty="0"/>
              <a:t>6 dates max renseignées (4 sur FDS papier)</a:t>
            </a:r>
          </a:p>
          <a:p>
            <a:pPr marL="285750" indent="-285750">
              <a:buFont typeface="Arial" panose="020B0604020202020204" pitchFamily="34" charset="0"/>
              <a:buChar char="•"/>
            </a:pPr>
            <a:endParaRPr lang="fr-FR" dirty="0"/>
          </a:p>
        </p:txBody>
      </p:sp>
      <p:pic>
        <p:nvPicPr>
          <p:cNvPr id="9" name="Graphique 8" descr="Avertissement avec un remplissage uni">
            <a:extLst>
              <a:ext uri="{FF2B5EF4-FFF2-40B4-BE49-F238E27FC236}">
                <a16:creationId xmlns:a16="http://schemas.microsoft.com/office/drawing/2014/main" id="{0B658C59-187D-114E-63EC-407A701500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1152" y="4957961"/>
            <a:ext cx="624132" cy="624132"/>
          </a:xfrm>
          <a:prstGeom prst="rect">
            <a:avLst/>
          </a:prstGeom>
        </p:spPr>
      </p:pic>
      <p:sp>
        <p:nvSpPr>
          <p:cNvPr id="12" name="ZoneTexte 11">
            <a:extLst>
              <a:ext uri="{FF2B5EF4-FFF2-40B4-BE49-F238E27FC236}">
                <a16:creationId xmlns:a16="http://schemas.microsoft.com/office/drawing/2014/main" id="{606D3AEC-D75B-BFCB-3FA2-E60852D75AF0}"/>
              </a:ext>
            </a:extLst>
          </p:cNvPr>
          <p:cNvSpPr txBox="1"/>
          <p:nvPr/>
        </p:nvSpPr>
        <p:spPr>
          <a:xfrm>
            <a:off x="2970028" y="4834092"/>
            <a:ext cx="6251944" cy="1384995"/>
          </a:xfrm>
          <a:prstGeom prst="rect">
            <a:avLst/>
          </a:prstGeom>
          <a:noFill/>
        </p:spPr>
        <p:txBody>
          <a:bodyPr wrap="square" rtlCol="0">
            <a:spAutoFit/>
          </a:bodyPr>
          <a:lstStyle/>
          <a:p>
            <a:pPr marL="285750" indent="-285750">
              <a:buFont typeface="Arial" panose="020B0604020202020204" pitchFamily="34" charset="0"/>
              <a:buChar char="•"/>
            </a:pPr>
            <a:r>
              <a:rPr lang="fr-FR" sz="1400" b="1" dirty="0"/>
              <a:t>Si interruption de données (0 données): pas de facturation pour le mois en cours</a:t>
            </a:r>
          </a:p>
          <a:p>
            <a:pPr marL="285750" indent="-285750">
              <a:buFont typeface="Arial" panose="020B0604020202020204" pitchFamily="34" charset="0"/>
              <a:buChar char="•"/>
            </a:pPr>
            <a:r>
              <a:rPr lang="fr-FR" sz="1400" b="1" dirty="0"/>
              <a:t>Insuffisance de données = remontées de données &lt; 50 % de données normalement nécessaires sur le mois : pas de facturation le mois suivant</a:t>
            </a:r>
          </a:p>
          <a:p>
            <a:pPr marL="285750" indent="-285750">
              <a:buFont typeface="Arial" panose="020B0604020202020204" pitchFamily="34" charset="0"/>
              <a:buChar char="•"/>
            </a:pPr>
            <a:endParaRPr lang="fr-FR" sz="1400" dirty="0"/>
          </a:p>
        </p:txBody>
      </p:sp>
    </p:spTree>
    <p:extLst>
      <p:ext uri="{BB962C8B-B14F-4D97-AF65-F5344CB8AC3E}">
        <p14:creationId xmlns:p14="http://schemas.microsoft.com/office/powerpoint/2010/main" val="3933000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3473C-AE31-A53A-A49C-570392980AA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445295-4C05-9046-B55D-A02AD035F3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31073"/>
          <a:stretch/>
        </p:blipFill>
        <p:spPr>
          <a:xfrm>
            <a:off x="1742007" y="1533634"/>
            <a:ext cx="9996337" cy="4115508"/>
          </a:xfrm>
          <a:prstGeom prst="rect">
            <a:avLst/>
          </a:prstGeom>
        </p:spPr>
      </p:pic>
      <p:sp>
        <p:nvSpPr>
          <p:cNvPr id="4" name="ZoneTexte 3">
            <a:extLst>
              <a:ext uri="{FF2B5EF4-FFF2-40B4-BE49-F238E27FC236}">
                <a16:creationId xmlns:a16="http://schemas.microsoft.com/office/drawing/2014/main" id="{08B23D5D-5EDD-850A-0F73-24BB085A90DF}"/>
              </a:ext>
            </a:extLst>
          </p:cNvPr>
          <p:cNvSpPr txBox="1"/>
          <p:nvPr/>
        </p:nvSpPr>
        <p:spPr>
          <a:xfrm>
            <a:off x="710649" y="162455"/>
            <a:ext cx="9092570"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FACTURATION : exemple de facturation en série </a:t>
            </a:r>
          </a:p>
        </p:txBody>
      </p:sp>
    </p:spTree>
    <p:extLst>
      <p:ext uri="{BB962C8B-B14F-4D97-AF65-F5344CB8AC3E}">
        <p14:creationId xmlns:p14="http://schemas.microsoft.com/office/powerpoint/2010/main" val="1747474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8AB2-AD38-446C-32BF-BDD580A422E8}"/>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7C518CD-30BB-B319-85A5-F20E7FCEC273}"/>
              </a:ext>
            </a:extLst>
          </p:cNvPr>
          <p:cNvSpPr txBox="1"/>
          <p:nvPr/>
        </p:nvSpPr>
        <p:spPr>
          <a:xfrm>
            <a:off x="777972" y="207139"/>
            <a:ext cx="8323118" cy="523220"/>
          </a:xfrm>
          <a:prstGeom prst="rect">
            <a:avLst/>
          </a:prstGeom>
          <a:noFill/>
        </p:spPr>
        <p:txBody>
          <a:bodyPr wrap="square" rtlCol="0">
            <a:spAutoFit/>
          </a:bodyPr>
          <a:lstStyle/>
          <a:p>
            <a:r>
              <a:rPr lang="fr-FR" sz="2800" b="1" dirty="0">
                <a:solidFill>
                  <a:schemeClr val="bg1"/>
                </a:solidFill>
                <a:latin typeface="Arial" panose="020B0604020202020204" pitchFamily="34" charset="0"/>
                <a:cs typeface="Arial" panose="020B0604020202020204" pitchFamily="34" charset="0"/>
              </a:rPr>
              <a:t>Suivi au  long cours renouvellement</a:t>
            </a:r>
          </a:p>
        </p:txBody>
      </p:sp>
      <p:pic>
        <p:nvPicPr>
          <p:cNvPr id="3" name="Image 2" descr="Une image contenant texte, capture d’écran, jaune, conception">
            <a:extLst>
              <a:ext uri="{FF2B5EF4-FFF2-40B4-BE49-F238E27FC236}">
                <a16:creationId xmlns:a16="http://schemas.microsoft.com/office/drawing/2014/main" id="{71A4DFC1-5A0D-D6DA-BD3A-911D37AF95D6}"/>
              </a:ext>
            </a:extLst>
          </p:cNvPr>
          <p:cNvPicPr>
            <a:picLocks noChangeAspect="1"/>
          </p:cNvPicPr>
          <p:nvPr/>
        </p:nvPicPr>
        <p:blipFill>
          <a:blip r:embed="rId3"/>
          <a:srcRect l="51256" t="27800" r="2276" b="8789"/>
          <a:stretch/>
        </p:blipFill>
        <p:spPr>
          <a:xfrm>
            <a:off x="10615285" y="1298327"/>
            <a:ext cx="1469949" cy="1604362"/>
          </a:xfrm>
          <a:prstGeom prst="rect">
            <a:avLst/>
          </a:prstGeom>
        </p:spPr>
      </p:pic>
      <p:sp>
        <p:nvSpPr>
          <p:cNvPr id="4" name="ZoneTexte 3">
            <a:extLst>
              <a:ext uri="{FF2B5EF4-FFF2-40B4-BE49-F238E27FC236}">
                <a16:creationId xmlns:a16="http://schemas.microsoft.com/office/drawing/2014/main" id="{5AA1B53C-AC6A-0926-8D88-9394F82284AE}"/>
              </a:ext>
            </a:extLst>
          </p:cNvPr>
          <p:cNvSpPr txBox="1"/>
          <p:nvPr/>
        </p:nvSpPr>
        <p:spPr>
          <a:xfrm>
            <a:off x="637954" y="1438788"/>
            <a:ext cx="8463136" cy="1384995"/>
          </a:xfrm>
          <a:prstGeom prst="rect">
            <a:avLst/>
          </a:prstGeom>
          <a:noFill/>
        </p:spPr>
        <p:txBody>
          <a:bodyPr wrap="square" rtlCol="0">
            <a:spAutoFit/>
          </a:bodyPr>
          <a:lstStyle/>
          <a:p>
            <a:pPr marL="285750" indent="-285750">
              <a:buFont typeface="Arial" panose="020B0604020202020204" pitchFamily="34" charset="0"/>
              <a:buChar char="•"/>
            </a:pPr>
            <a:r>
              <a:rPr lang="fr-FR" sz="2400" dirty="0"/>
              <a:t>Réévaluation de l’intérêt de la TS à  3 mois (référentiel HAS) :</a:t>
            </a:r>
          </a:p>
          <a:p>
            <a:pPr marL="800100" lvl="1" indent="-342900">
              <a:buFont typeface="Wingdings" panose="05000000000000000000" pitchFamily="2" charset="2"/>
              <a:buChar char="q"/>
            </a:pPr>
            <a:r>
              <a:rPr lang="fr-FR" sz="2000" dirty="0"/>
              <a:t>Est-ce que le patient remplit toujours les critères de TS ?</a:t>
            </a:r>
          </a:p>
          <a:p>
            <a:pPr marL="800100" lvl="1" indent="-342900">
              <a:buFont typeface="Wingdings" panose="05000000000000000000" pitchFamily="2" charset="2"/>
              <a:buChar char="q"/>
            </a:pPr>
            <a:r>
              <a:rPr lang="fr-FR" sz="2000" dirty="0"/>
              <a:t>Adhésion du patient à la TS</a:t>
            </a:r>
          </a:p>
          <a:p>
            <a:pPr marL="800100" lvl="1" indent="-342900">
              <a:buFont typeface="Wingdings" panose="05000000000000000000" pitchFamily="2" charset="2"/>
              <a:buChar char="q"/>
            </a:pPr>
            <a:r>
              <a:rPr lang="fr-FR" sz="2000" dirty="0"/>
              <a:t>Intérêt en termes de qualité de vie</a:t>
            </a:r>
          </a:p>
        </p:txBody>
      </p:sp>
      <p:pic>
        <p:nvPicPr>
          <p:cNvPr id="6" name="Graphique 5" descr="Case cochée avec un remplissage uni">
            <a:extLst>
              <a:ext uri="{FF2B5EF4-FFF2-40B4-BE49-F238E27FC236}">
                <a16:creationId xmlns:a16="http://schemas.microsoft.com/office/drawing/2014/main" id="{A65FEA01-8E71-F348-D93B-A1EA2C5215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251" y="2742211"/>
            <a:ext cx="1080977" cy="1080977"/>
          </a:xfrm>
          <a:prstGeom prst="rect">
            <a:avLst/>
          </a:prstGeom>
        </p:spPr>
      </p:pic>
      <p:sp>
        <p:nvSpPr>
          <p:cNvPr id="8" name="Flèche : droite 7">
            <a:extLst>
              <a:ext uri="{FF2B5EF4-FFF2-40B4-BE49-F238E27FC236}">
                <a16:creationId xmlns:a16="http://schemas.microsoft.com/office/drawing/2014/main" id="{0DE3E7C4-EB7A-0BD0-6302-6521F1CED3F3}"/>
              </a:ext>
            </a:extLst>
          </p:cNvPr>
          <p:cNvSpPr/>
          <p:nvPr/>
        </p:nvSpPr>
        <p:spPr>
          <a:xfrm>
            <a:off x="1677289" y="3092694"/>
            <a:ext cx="1080977" cy="38001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8CEF2F1-A47D-D8BF-5AC3-602D158FA991}"/>
              </a:ext>
            </a:extLst>
          </p:cNvPr>
          <p:cNvSpPr txBox="1"/>
          <p:nvPr/>
        </p:nvSpPr>
        <p:spPr>
          <a:xfrm>
            <a:off x="3168502" y="3136310"/>
            <a:ext cx="6028661" cy="369332"/>
          </a:xfrm>
          <a:prstGeom prst="rect">
            <a:avLst/>
          </a:prstGeom>
          <a:noFill/>
          <a:ln>
            <a:solidFill>
              <a:srgbClr val="FF0000"/>
            </a:solidFill>
          </a:ln>
        </p:spPr>
        <p:txBody>
          <a:bodyPr wrap="square" rtlCol="0">
            <a:spAutoFit/>
          </a:bodyPr>
          <a:lstStyle/>
          <a:p>
            <a:r>
              <a:rPr lang="fr-FR" dirty="0"/>
              <a:t>Ordonnance de renouvellement (max 6 mois)</a:t>
            </a:r>
          </a:p>
        </p:txBody>
      </p:sp>
      <p:sp>
        <p:nvSpPr>
          <p:cNvPr id="10" name="ZoneTexte 9">
            <a:extLst>
              <a:ext uri="{FF2B5EF4-FFF2-40B4-BE49-F238E27FC236}">
                <a16:creationId xmlns:a16="http://schemas.microsoft.com/office/drawing/2014/main" id="{97BFB7E9-4B3A-5CE8-6EB8-63FEF6470E9F}"/>
              </a:ext>
            </a:extLst>
          </p:cNvPr>
          <p:cNvSpPr txBox="1"/>
          <p:nvPr/>
        </p:nvSpPr>
        <p:spPr>
          <a:xfrm>
            <a:off x="777972" y="4072270"/>
            <a:ext cx="8610577" cy="830997"/>
          </a:xfrm>
          <a:prstGeom prst="rect">
            <a:avLst/>
          </a:prstGeom>
          <a:noFill/>
        </p:spPr>
        <p:txBody>
          <a:bodyPr wrap="square" rtlCol="0">
            <a:spAutoFit/>
          </a:bodyPr>
          <a:lstStyle/>
          <a:p>
            <a:pPr marL="285750" indent="-285750">
              <a:buFont typeface="Arial" panose="020B0604020202020204" pitchFamily="34" charset="0"/>
              <a:buChar char="•"/>
            </a:pPr>
            <a:r>
              <a:rPr lang="fr-FR" sz="2400" dirty="0"/>
              <a:t>Réévaluation de l’intérêt du suivi par TS avant chaque renouvellement</a:t>
            </a:r>
          </a:p>
        </p:txBody>
      </p:sp>
    </p:spTree>
    <p:extLst>
      <p:ext uri="{BB962C8B-B14F-4D97-AF65-F5344CB8AC3E}">
        <p14:creationId xmlns:p14="http://schemas.microsoft.com/office/powerpoint/2010/main" val="3568286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1696-E361-7146-EBC0-D83EA7DC13B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E254A8CA-13D0-1890-5841-1822B2D92E7F}"/>
              </a:ext>
            </a:extLst>
          </p:cNvPr>
          <p:cNvSpPr/>
          <p:nvPr/>
        </p:nvSpPr>
        <p:spPr>
          <a:xfrm>
            <a:off x="1341911" y="1177141"/>
            <a:ext cx="9702141" cy="450371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ITC lubalin graph book" pitchFamily="50" charset="0"/>
              </a:rPr>
              <a:t>Bref, je me suis mis à la télésurveillance</a:t>
            </a:r>
            <a:endParaRPr lang="fr-FR" sz="4000" dirty="0"/>
          </a:p>
        </p:txBody>
      </p:sp>
    </p:spTree>
    <p:extLst>
      <p:ext uri="{BB962C8B-B14F-4D97-AF65-F5344CB8AC3E}">
        <p14:creationId xmlns:p14="http://schemas.microsoft.com/office/powerpoint/2010/main" val="162584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F71A-84C3-0139-B7BA-0701CAF217CC}"/>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60CF363-D65A-F0A0-7921-C317DF3307C4}"/>
              </a:ext>
            </a:extLst>
          </p:cNvPr>
          <p:cNvPicPr>
            <a:picLocks noChangeAspect="1"/>
          </p:cNvPicPr>
          <p:nvPr/>
        </p:nvPicPr>
        <p:blipFill>
          <a:blip r:embed="rId2"/>
          <a:stretch>
            <a:fillRect/>
          </a:stretch>
        </p:blipFill>
        <p:spPr>
          <a:xfrm>
            <a:off x="9758923" y="3429000"/>
            <a:ext cx="1969679" cy="1969679"/>
          </a:xfrm>
          <a:prstGeom prst="rect">
            <a:avLst/>
          </a:prstGeom>
        </p:spPr>
      </p:pic>
      <p:pic>
        <p:nvPicPr>
          <p:cNvPr id="3" name="Image 2">
            <a:extLst>
              <a:ext uri="{FF2B5EF4-FFF2-40B4-BE49-F238E27FC236}">
                <a16:creationId xmlns:a16="http://schemas.microsoft.com/office/drawing/2014/main" id="{63B3196E-6EED-2059-8145-915D91259B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6727"/>
          <a:stretch/>
        </p:blipFill>
        <p:spPr>
          <a:xfrm>
            <a:off x="149099" y="973266"/>
            <a:ext cx="3347137" cy="1079115"/>
          </a:xfrm>
          <a:prstGeom prst="rect">
            <a:avLst/>
          </a:prstGeom>
        </p:spPr>
      </p:pic>
      <p:sp>
        <p:nvSpPr>
          <p:cNvPr id="5" name="ZoneTexte 4">
            <a:extLst>
              <a:ext uri="{FF2B5EF4-FFF2-40B4-BE49-F238E27FC236}">
                <a16:creationId xmlns:a16="http://schemas.microsoft.com/office/drawing/2014/main" id="{4E50650C-0305-8ABE-EF2E-CD272A28475E}"/>
              </a:ext>
            </a:extLst>
          </p:cNvPr>
          <p:cNvSpPr txBox="1"/>
          <p:nvPr/>
        </p:nvSpPr>
        <p:spPr>
          <a:xfrm>
            <a:off x="777971" y="207139"/>
            <a:ext cx="10747722"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Votre partenaire au quotidien : l’association BELVEDAIR</a:t>
            </a:r>
          </a:p>
        </p:txBody>
      </p:sp>
      <p:sp>
        <p:nvSpPr>
          <p:cNvPr id="6" name="ZoneTexte 5">
            <a:extLst>
              <a:ext uri="{FF2B5EF4-FFF2-40B4-BE49-F238E27FC236}">
                <a16:creationId xmlns:a16="http://schemas.microsoft.com/office/drawing/2014/main" id="{8FD845CD-4C4E-5758-0D3B-B9E58417140F}"/>
              </a:ext>
            </a:extLst>
          </p:cNvPr>
          <p:cNvSpPr txBox="1"/>
          <p:nvPr/>
        </p:nvSpPr>
        <p:spPr>
          <a:xfrm>
            <a:off x="9824046" y="5364121"/>
            <a:ext cx="1839431" cy="276999"/>
          </a:xfrm>
          <a:prstGeom prst="rect">
            <a:avLst/>
          </a:prstGeom>
          <a:noFill/>
        </p:spPr>
        <p:txBody>
          <a:bodyPr wrap="square" rtlCol="0">
            <a:spAutoFit/>
          </a:bodyPr>
          <a:lstStyle/>
          <a:p>
            <a:r>
              <a:rPr lang="fr-FR" sz="1200" dirty="0"/>
              <a:t>Site internet BELVEDAIR</a:t>
            </a:r>
          </a:p>
        </p:txBody>
      </p:sp>
      <p:sp>
        <p:nvSpPr>
          <p:cNvPr id="8" name="ZoneTexte 7">
            <a:extLst>
              <a:ext uri="{FF2B5EF4-FFF2-40B4-BE49-F238E27FC236}">
                <a16:creationId xmlns:a16="http://schemas.microsoft.com/office/drawing/2014/main" id="{CC442038-3693-27CA-D2F1-77D9BE54D565}"/>
              </a:ext>
            </a:extLst>
          </p:cNvPr>
          <p:cNvSpPr txBox="1"/>
          <p:nvPr/>
        </p:nvSpPr>
        <p:spPr>
          <a:xfrm>
            <a:off x="463398" y="2052381"/>
            <a:ext cx="9098375" cy="3477875"/>
          </a:xfrm>
          <a:prstGeom prst="rect">
            <a:avLst/>
          </a:prstGeom>
          <a:noFill/>
        </p:spPr>
        <p:txBody>
          <a:bodyPr wrap="square" rtlCol="0">
            <a:spAutoFit/>
          </a:bodyPr>
          <a:lstStyle/>
          <a:p>
            <a:r>
              <a:rPr lang="fr-FR" sz="2200" dirty="0"/>
              <a:t>Par les pneumologues pour </a:t>
            </a:r>
            <a:r>
              <a:rPr lang="fr-FR" sz="2200" u="sng" dirty="0"/>
              <a:t>tous</a:t>
            </a:r>
            <a:r>
              <a:rPr lang="fr-FR" sz="2200" dirty="0"/>
              <a:t> les pneumologues </a:t>
            </a:r>
          </a:p>
          <a:p>
            <a:endParaRPr lang="fr-FR" sz="2200" dirty="0"/>
          </a:p>
          <a:p>
            <a:r>
              <a:rPr lang="fr-FR" sz="2200" b="1" dirty="0"/>
              <a:t>Objectifs </a:t>
            </a:r>
            <a:r>
              <a:rPr lang="fr-FR" sz="2200" dirty="0"/>
              <a:t>:</a:t>
            </a:r>
          </a:p>
          <a:p>
            <a:pPr marL="285750" indent="-285750">
              <a:buFont typeface="Arial" panose="020B0604020202020204" pitchFamily="34" charset="0"/>
              <a:buChar char="•"/>
            </a:pPr>
            <a:r>
              <a:rPr lang="fr-FR" sz="2200" dirty="0"/>
              <a:t>Promouvoir la télésurveillance en Pneumologie</a:t>
            </a:r>
          </a:p>
          <a:p>
            <a:pPr marL="285750" indent="-285750">
              <a:buFont typeface="Arial" panose="020B0604020202020204" pitchFamily="34" charset="0"/>
              <a:buChar char="•"/>
            </a:pPr>
            <a:r>
              <a:rPr lang="fr-FR" sz="2200" dirty="0"/>
              <a:t>Formation</a:t>
            </a:r>
          </a:p>
          <a:p>
            <a:pPr marL="285750" indent="-285750">
              <a:buFont typeface="Arial" panose="020B0604020202020204" pitchFamily="34" charset="0"/>
              <a:buChar char="•"/>
            </a:pPr>
            <a:r>
              <a:rPr lang="fr-FR" sz="2200" dirty="0"/>
              <a:t>Faciliter la mise en œuvre de la TS par les pneumologues (gestion administrative etc..)</a:t>
            </a:r>
          </a:p>
          <a:p>
            <a:pPr marL="285750" indent="-285750">
              <a:buFont typeface="Arial" panose="020B0604020202020204" pitchFamily="34" charset="0"/>
              <a:buChar char="•"/>
            </a:pPr>
            <a:r>
              <a:rPr lang="fr-FR" sz="2200" dirty="0"/>
              <a:t>Proposer des solutions simples de pré-gestion des alertes et d’accompagnement thérapeutique</a:t>
            </a:r>
          </a:p>
          <a:p>
            <a:pPr marL="285750" indent="-285750">
              <a:buFont typeface="Arial" panose="020B0604020202020204" pitchFamily="34" charset="0"/>
              <a:buChar char="•"/>
            </a:pPr>
            <a:r>
              <a:rPr lang="fr-FR" sz="2200" dirty="0"/>
              <a:t>Participer à un registre national sur la TS en Pneumologie (RENAVO-TEL)</a:t>
            </a:r>
          </a:p>
        </p:txBody>
      </p:sp>
      <p:sp>
        <p:nvSpPr>
          <p:cNvPr id="9" name="ZoneTexte 8">
            <a:extLst>
              <a:ext uri="{FF2B5EF4-FFF2-40B4-BE49-F238E27FC236}">
                <a16:creationId xmlns:a16="http://schemas.microsoft.com/office/drawing/2014/main" id="{7FC6BE6B-FBCA-E1C1-F3BF-D25CEE87F38E}"/>
              </a:ext>
            </a:extLst>
          </p:cNvPr>
          <p:cNvSpPr txBox="1"/>
          <p:nvPr/>
        </p:nvSpPr>
        <p:spPr>
          <a:xfrm>
            <a:off x="4784650" y="1501345"/>
            <a:ext cx="2913321" cy="369332"/>
          </a:xfrm>
          <a:prstGeom prst="rect">
            <a:avLst/>
          </a:prstGeom>
          <a:noFill/>
        </p:spPr>
        <p:txBody>
          <a:bodyPr wrap="square" rtlCol="0">
            <a:spAutoFit/>
          </a:bodyPr>
          <a:lstStyle/>
          <a:p>
            <a:r>
              <a:rPr lang="fr-FR" dirty="0">
                <a:solidFill>
                  <a:schemeClr val="tx2">
                    <a:lumMod val="75000"/>
                    <a:lumOff val="25000"/>
                  </a:schemeClr>
                </a:solidFill>
              </a:rPr>
              <a:t>contact@assobelvedair.fr</a:t>
            </a:r>
          </a:p>
        </p:txBody>
      </p:sp>
      <p:pic>
        <p:nvPicPr>
          <p:cNvPr id="11" name="Image 10">
            <a:extLst>
              <a:ext uri="{FF2B5EF4-FFF2-40B4-BE49-F238E27FC236}">
                <a16:creationId xmlns:a16="http://schemas.microsoft.com/office/drawing/2014/main" id="{E32C3BF7-16EA-F868-4E51-FF9752E4DE89}"/>
              </a:ext>
            </a:extLst>
          </p:cNvPr>
          <p:cNvPicPr>
            <a:picLocks noChangeAspect="1"/>
          </p:cNvPicPr>
          <p:nvPr/>
        </p:nvPicPr>
        <p:blipFill>
          <a:blip r:embed="rId5"/>
          <a:stretch>
            <a:fillRect/>
          </a:stretch>
        </p:blipFill>
        <p:spPr>
          <a:xfrm>
            <a:off x="9812084" y="1216880"/>
            <a:ext cx="1916518" cy="1916518"/>
          </a:xfrm>
          <a:prstGeom prst="rect">
            <a:avLst/>
          </a:prstGeom>
        </p:spPr>
      </p:pic>
      <p:pic>
        <p:nvPicPr>
          <p:cNvPr id="1026" name="Picture 2">
            <a:extLst>
              <a:ext uri="{FF2B5EF4-FFF2-40B4-BE49-F238E27FC236}">
                <a16:creationId xmlns:a16="http://schemas.microsoft.com/office/drawing/2014/main" id="{6CABF133-9B25-3819-1660-2AA103E25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6524" y="3133398"/>
            <a:ext cx="727887" cy="13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676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FF41-6D4B-31BD-EA05-BF4F28A58938}"/>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158F3ED-F7E4-CA30-CCBE-FE3CFBF92C0D}"/>
              </a:ext>
            </a:extLst>
          </p:cNvPr>
          <p:cNvSpPr txBox="1"/>
          <p:nvPr/>
        </p:nvSpPr>
        <p:spPr>
          <a:xfrm>
            <a:off x="671647" y="270934"/>
            <a:ext cx="8323118" cy="523220"/>
          </a:xfrm>
          <a:prstGeom prst="rect">
            <a:avLst/>
          </a:prstGeom>
          <a:noFill/>
        </p:spPr>
        <p:txBody>
          <a:bodyPr wrap="square" rtlCol="0">
            <a:spAutoFit/>
          </a:bodyPr>
          <a:lstStyle/>
          <a:p>
            <a:r>
              <a:rPr lang="fr-FR" sz="2800" b="1" dirty="0">
                <a:solidFill>
                  <a:schemeClr val="bg1"/>
                </a:solidFill>
                <a:latin typeface="Arial" panose="020B0604020202020204" pitchFamily="34" charset="0"/>
                <a:cs typeface="Arial" panose="020B0604020202020204" pitchFamily="34" charset="0"/>
              </a:rPr>
              <a:t>Le modèle BELVEDAIR</a:t>
            </a:r>
          </a:p>
        </p:txBody>
      </p:sp>
      <p:pic>
        <p:nvPicPr>
          <p:cNvPr id="6" name="Image 5" descr="Une image contenant dessin humoristique, verres, habits, Visage humain&#10;&#10;Le contenu généré par l’IA peut être incorrect.">
            <a:extLst>
              <a:ext uri="{FF2B5EF4-FFF2-40B4-BE49-F238E27FC236}">
                <a16:creationId xmlns:a16="http://schemas.microsoft.com/office/drawing/2014/main" id="{0320A40C-61E3-01E3-5012-44306059F401}"/>
              </a:ext>
            </a:extLst>
          </p:cNvPr>
          <p:cNvPicPr>
            <a:picLocks noChangeAspect="1"/>
          </p:cNvPicPr>
          <p:nvPr/>
        </p:nvPicPr>
        <p:blipFill>
          <a:blip r:embed="rId2"/>
          <a:srcRect r="64687"/>
          <a:stretch/>
        </p:blipFill>
        <p:spPr>
          <a:xfrm>
            <a:off x="1252620" y="1182738"/>
            <a:ext cx="841994" cy="1589597"/>
          </a:xfrm>
          <a:prstGeom prst="rect">
            <a:avLst/>
          </a:prstGeom>
        </p:spPr>
      </p:pic>
      <p:sp>
        <p:nvSpPr>
          <p:cNvPr id="8" name="Flèche : droite 7">
            <a:extLst>
              <a:ext uri="{FF2B5EF4-FFF2-40B4-BE49-F238E27FC236}">
                <a16:creationId xmlns:a16="http://schemas.microsoft.com/office/drawing/2014/main" id="{938FE8C6-54A7-11AA-E9FE-CB451C046E27}"/>
              </a:ext>
            </a:extLst>
          </p:cNvPr>
          <p:cNvSpPr/>
          <p:nvPr/>
        </p:nvSpPr>
        <p:spPr>
          <a:xfrm>
            <a:off x="2232837" y="1977536"/>
            <a:ext cx="978196" cy="3693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F60FFE9-42F5-6898-7D63-55D9C4F1A369}"/>
              </a:ext>
            </a:extLst>
          </p:cNvPr>
          <p:cNvSpPr txBox="1"/>
          <p:nvPr/>
        </p:nvSpPr>
        <p:spPr>
          <a:xfrm>
            <a:off x="2349795" y="1697237"/>
            <a:ext cx="744279" cy="369332"/>
          </a:xfrm>
          <a:prstGeom prst="rect">
            <a:avLst/>
          </a:prstGeom>
          <a:noFill/>
        </p:spPr>
        <p:txBody>
          <a:bodyPr wrap="square" rtlCol="0">
            <a:spAutoFit/>
          </a:bodyPr>
          <a:lstStyle/>
          <a:p>
            <a:r>
              <a:rPr lang="fr-FR" dirty="0"/>
              <a:t>mail</a:t>
            </a:r>
          </a:p>
        </p:txBody>
      </p:sp>
      <p:sp>
        <p:nvSpPr>
          <p:cNvPr id="10" name="ZoneTexte 9">
            <a:extLst>
              <a:ext uri="{FF2B5EF4-FFF2-40B4-BE49-F238E27FC236}">
                <a16:creationId xmlns:a16="http://schemas.microsoft.com/office/drawing/2014/main" id="{B5DB282B-D900-CF93-6E05-A9C3B7FE3C43}"/>
              </a:ext>
            </a:extLst>
          </p:cNvPr>
          <p:cNvSpPr txBox="1"/>
          <p:nvPr/>
        </p:nvSpPr>
        <p:spPr>
          <a:xfrm>
            <a:off x="3266695" y="1585114"/>
            <a:ext cx="3597285" cy="1323439"/>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fr-FR" sz="1600" dirty="0"/>
              <a:t>PSDM</a:t>
            </a:r>
          </a:p>
          <a:p>
            <a:pPr marL="285750" indent="-285750">
              <a:buFont typeface="Arial" panose="020B0604020202020204" pitchFamily="34" charset="0"/>
              <a:buChar char="•"/>
            </a:pPr>
            <a:r>
              <a:rPr lang="fr-FR" sz="1600" dirty="0"/>
              <a:t>DMN utilisé</a:t>
            </a:r>
          </a:p>
          <a:p>
            <a:pPr marL="285750" indent="-285750">
              <a:buFont typeface="Arial" panose="020B0604020202020204" pitchFamily="34" charset="0"/>
              <a:buChar char="•"/>
            </a:pPr>
            <a:r>
              <a:rPr lang="fr-FR" sz="1600" dirty="0"/>
              <a:t>Nom du patient</a:t>
            </a:r>
          </a:p>
          <a:p>
            <a:pPr marL="285750" indent="-285750">
              <a:buFont typeface="Arial" panose="020B0604020202020204" pitchFamily="34" charset="0"/>
              <a:buChar char="•"/>
            </a:pPr>
            <a:r>
              <a:rPr lang="fr-FR" sz="1600" dirty="0"/>
              <a:t>1/3 pré-gestion des alertes et accompagnement thérapeutique</a:t>
            </a:r>
          </a:p>
        </p:txBody>
      </p:sp>
      <p:sp>
        <p:nvSpPr>
          <p:cNvPr id="13" name="Flèche : gauche 12">
            <a:extLst>
              <a:ext uri="{FF2B5EF4-FFF2-40B4-BE49-F238E27FC236}">
                <a16:creationId xmlns:a16="http://schemas.microsoft.com/office/drawing/2014/main" id="{36796D77-D184-8ED2-9A52-32B848C2478C}"/>
              </a:ext>
            </a:extLst>
          </p:cNvPr>
          <p:cNvSpPr/>
          <p:nvPr/>
        </p:nvSpPr>
        <p:spPr>
          <a:xfrm rot="20680068">
            <a:off x="4317412" y="3384448"/>
            <a:ext cx="2706130" cy="25826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gauche 13">
            <a:extLst>
              <a:ext uri="{FF2B5EF4-FFF2-40B4-BE49-F238E27FC236}">
                <a16:creationId xmlns:a16="http://schemas.microsoft.com/office/drawing/2014/main" id="{8933A00F-5A75-E564-8D08-90F1DA85507F}"/>
              </a:ext>
            </a:extLst>
          </p:cNvPr>
          <p:cNvSpPr/>
          <p:nvPr/>
        </p:nvSpPr>
        <p:spPr>
          <a:xfrm rot="16200000">
            <a:off x="7502828" y="3557875"/>
            <a:ext cx="1025709" cy="25826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gauche 14">
            <a:extLst>
              <a:ext uri="{FF2B5EF4-FFF2-40B4-BE49-F238E27FC236}">
                <a16:creationId xmlns:a16="http://schemas.microsoft.com/office/drawing/2014/main" id="{C373D234-F989-7D7E-E6C0-8D7EF292DA96}"/>
              </a:ext>
            </a:extLst>
          </p:cNvPr>
          <p:cNvSpPr/>
          <p:nvPr/>
        </p:nvSpPr>
        <p:spPr>
          <a:xfrm rot="12809930">
            <a:off x="8957327" y="3462604"/>
            <a:ext cx="1308930" cy="25826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94AA3538-A3B1-15D0-F98F-17CCB3042DDC}"/>
              </a:ext>
            </a:extLst>
          </p:cNvPr>
          <p:cNvSpPr txBox="1"/>
          <p:nvPr/>
        </p:nvSpPr>
        <p:spPr>
          <a:xfrm>
            <a:off x="3965577" y="4139269"/>
            <a:ext cx="829708" cy="369332"/>
          </a:xfrm>
          <a:prstGeom prst="rect">
            <a:avLst/>
          </a:prstGeom>
          <a:noFill/>
        </p:spPr>
        <p:txBody>
          <a:bodyPr wrap="square" rtlCol="0">
            <a:spAutoFit/>
          </a:bodyPr>
          <a:lstStyle/>
          <a:p>
            <a:r>
              <a:rPr lang="fr-FR" dirty="0"/>
              <a:t>PDSM</a:t>
            </a:r>
          </a:p>
        </p:txBody>
      </p:sp>
      <p:sp>
        <p:nvSpPr>
          <p:cNvPr id="17" name="ZoneTexte 16">
            <a:extLst>
              <a:ext uri="{FF2B5EF4-FFF2-40B4-BE49-F238E27FC236}">
                <a16:creationId xmlns:a16="http://schemas.microsoft.com/office/drawing/2014/main" id="{67AFF5F7-3CFB-0FD2-09EB-8CBC3EB9AA33}"/>
              </a:ext>
            </a:extLst>
          </p:cNvPr>
          <p:cNvSpPr txBox="1"/>
          <p:nvPr/>
        </p:nvSpPr>
        <p:spPr>
          <a:xfrm>
            <a:off x="7729960" y="4345844"/>
            <a:ext cx="829708" cy="369332"/>
          </a:xfrm>
          <a:prstGeom prst="rect">
            <a:avLst/>
          </a:prstGeom>
          <a:noFill/>
        </p:spPr>
        <p:txBody>
          <a:bodyPr wrap="square" rtlCol="0">
            <a:spAutoFit/>
          </a:bodyPr>
          <a:lstStyle/>
          <a:p>
            <a:r>
              <a:rPr lang="fr-FR" dirty="0"/>
              <a:t>DMN</a:t>
            </a:r>
          </a:p>
        </p:txBody>
      </p:sp>
      <p:cxnSp>
        <p:nvCxnSpPr>
          <p:cNvPr id="19" name="Connecteur droit avec flèche 18">
            <a:extLst>
              <a:ext uri="{FF2B5EF4-FFF2-40B4-BE49-F238E27FC236}">
                <a16:creationId xmlns:a16="http://schemas.microsoft.com/office/drawing/2014/main" id="{7FA5375D-333B-27EC-DE68-7581AD9680DB}"/>
              </a:ext>
            </a:extLst>
          </p:cNvPr>
          <p:cNvCxnSpPr>
            <a:cxnSpLocks/>
            <a:endCxn id="17" idx="1"/>
          </p:cNvCxnSpPr>
          <p:nvPr/>
        </p:nvCxnSpPr>
        <p:spPr>
          <a:xfrm>
            <a:off x="4922875" y="4345844"/>
            <a:ext cx="2807085" cy="1846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E5298B76-ED31-6B52-C500-12E8E3AEDD30}"/>
              </a:ext>
            </a:extLst>
          </p:cNvPr>
          <p:cNvSpPr txBox="1"/>
          <p:nvPr/>
        </p:nvSpPr>
        <p:spPr>
          <a:xfrm>
            <a:off x="9606054" y="4200192"/>
            <a:ext cx="1435582" cy="369332"/>
          </a:xfrm>
          <a:prstGeom prst="rect">
            <a:avLst/>
          </a:prstGeom>
          <a:noFill/>
        </p:spPr>
        <p:txBody>
          <a:bodyPr wrap="square" rtlCol="0">
            <a:spAutoFit/>
          </a:bodyPr>
          <a:lstStyle/>
          <a:p>
            <a:r>
              <a:rPr lang="fr-FR" dirty="0"/>
              <a:t>Société 1/3</a:t>
            </a:r>
          </a:p>
        </p:txBody>
      </p:sp>
      <p:cxnSp>
        <p:nvCxnSpPr>
          <p:cNvPr id="23" name="Connecteur droit avec flèche 22">
            <a:extLst>
              <a:ext uri="{FF2B5EF4-FFF2-40B4-BE49-F238E27FC236}">
                <a16:creationId xmlns:a16="http://schemas.microsoft.com/office/drawing/2014/main" id="{640CC322-43CF-B0A9-7EC7-8B07BA220B24}"/>
              </a:ext>
            </a:extLst>
          </p:cNvPr>
          <p:cNvCxnSpPr>
            <a:cxnSpLocks/>
            <a:endCxn id="21" idx="1"/>
          </p:cNvCxnSpPr>
          <p:nvPr/>
        </p:nvCxnSpPr>
        <p:spPr>
          <a:xfrm flipV="1">
            <a:off x="8460209" y="4384858"/>
            <a:ext cx="1145845" cy="20274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6" name="Image 25" descr="Une image contenant logo, Graphique, Police, graphisme&#10;&#10;Description générée automatiquement">
            <a:extLst>
              <a:ext uri="{FF2B5EF4-FFF2-40B4-BE49-F238E27FC236}">
                <a16:creationId xmlns:a16="http://schemas.microsoft.com/office/drawing/2014/main" id="{23F9631D-6BEE-2981-94C5-A490F11359DA}"/>
              </a:ext>
            </a:extLst>
          </p:cNvPr>
          <p:cNvPicPr>
            <a:picLocks noChangeAspect="1"/>
          </p:cNvPicPr>
          <p:nvPr/>
        </p:nvPicPr>
        <p:blipFill>
          <a:blip r:embed="rId3"/>
          <a:stretch>
            <a:fillRect/>
          </a:stretch>
        </p:blipFill>
        <p:spPr>
          <a:xfrm>
            <a:off x="10487192" y="4530510"/>
            <a:ext cx="1211902" cy="1195814"/>
          </a:xfrm>
          <a:prstGeom prst="rect">
            <a:avLst/>
          </a:prstGeom>
        </p:spPr>
      </p:pic>
      <p:pic>
        <p:nvPicPr>
          <p:cNvPr id="27" name="Image 26">
            <a:extLst>
              <a:ext uri="{FF2B5EF4-FFF2-40B4-BE49-F238E27FC236}">
                <a16:creationId xmlns:a16="http://schemas.microsoft.com/office/drawing/2014/main" id="{15F05B97-DCC4-BACA-A420-D17B299577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t="26727"/>
          <a:stretch/>
        </p:blipFill>
        <p:spPr>
          <a:xfrm>
            <a:off x="9126770" y="1213128"/>
            <a:ext cx="2647155" cy="853441"/>
          </a:xfrm>
          <a:prstGeom prst="rect">
            <a:avLst/>
          </a:prstGeom>
        </p:spPr>
      </p:pic>
      <p:pic>
        <p:nvPicPr>
          <p:cNvPr id="2" name="Image 1" descr="Une image contenant Visage humain, sourire, personne, habits&#10;&#10;Le contenu généré par l’IA peut être incorrect.">
            <a:extLst>
              <a:ext uri="{FF2B5EF4-FFF2-40B4-BE49-F238E27FC236}">
                <a16:creationId xmlns:a16="http://schemas.microsoft.com/office/drawing/2014/main" id="{B0BB33FB-E4E8-D469-E9F5-4469F82132D8}"/>
              </a:ext>
            </a:extLst>
          </p:cNvPr>
          <p:cNvPicPr>
            <a:picLocks noChangeAspect="1"/>
          </p:cNvPicPr>
          <p:nvPr/>
        </p:nvPicPr>
        <p:blipFill>
          <a:blip r:embed="rId6"/>
          <a:stretch>
            <a:fillRect/>
          </a:stretch>
        </p:blipFill>
        <p:spPr>
          <a:xfrm>
            <a:off x="7213362" y="1121298"/>
            <a:ext cx="1771753" cy="1771753"/>
          </a:xfrm>
          <a:prstGeom prst="rect">
            <a:avLst/>
          </a:prstGeom>
        </p:spPr>
      </p:pic>
      <p:sp>
        <p:nvSpPr>
          <p:cNvPr id="4" name="ZoneTexte 3">
            <a:extLst>
              <a:ext uri="{FF2B5EF4-FFF2-40B4-BE49-F238E27FC236}">
                <a16:creationId xmlns:a16="http://schemas.microsoft.com/office/drawing/2014/main" id="{7A91C60D-8C4B-562B-DE7A-93B57B4BF12F}"/>
              </a:ext>
            </a:extLst>
          </p:cNvPr>
          <p:cNvSpPr txBox="1"/>
          <p:nvPr/>
        </p:nvSpPr>
        <p:spPr>
          <a:xfrm>
            <a:off x="9332598" y="4964551"/>
            <a:ext cx="896221" cy="369332"/>
          </a:xfrm>
          <a:prstGeom prst="rect">
            <a:avLst/>
          </a:prstGeom>
          <a:noFill/>
          <a:ln>
            <a:solidFill>
              <a:srgbClr val="FF0000"/>
            </a:solidFill>
          </a:ln>
        </p:spPr>
        <p:txBody>
          <a:bodyPr wrap="square" rtlCol="0">
            <a:spAutoFit/>
          </a:bodyPr>
          <a:lstStyle/>
          <a:p>
            <a:r>
              <a:rPr lang="fr-FR" dirty="0"/>
              <a:t>PSDM</a:t>
            </a:r>
          </a:p>
        </p:txBody>
      </p:sp>
    </p:spTree>
    <p:extLst>
      <p:ext uri="{BB962C8B-B14F-4D97-AF65-F5344CB8AC3E}">
        <p14:creationId xmlns:p14="http://schemas.microsoft.com/office/powerpoint/2010/main" val="476760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C410-A814-99BE-E953-EE2AEF320AD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C3F78CA-7DAD-C262-CEA3-346EF7B12B52}"/>
              </a:ext>
            </a:extLst>
          </p:cNvPr>
          <p:cNvSpPr txBox="1"/>
          <p:nvPr/>
        </p:nvSpPr>
        <p:spPr>
          <a:xfrm>
            <a:off x="622829" y="209577"/>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Le modèle BELVEDAIR</a:t>
            </a:r>
          </a:p>
        </p:txBody>
      </p:sp>
      <p:pic>
        <p:nvPicPr>
          <p:cNvPr id="3" name="Image 2" descr="Une image contenant dessin humoristique, verres, habits, Visage humain&#10;&#10;Le contenu généré par l’IA peut être incorrect.">
            <a:extLst>
              <a:ext uri="{FF2B5EF4-FFF2-40B4-BE49-F238E27FC236}">
                <a16:creationId xmlns:a16="http://schemas.microsoft.com/office/drawing/2014/main" id="{EA376679-7D33-486B-975A-12711BE4CB85}"/>
              </a:ext>
            </a:extLst>
          </p:cNvPr>
          <p:cNvPicPr>
            <a:picLocks noChangeAspect="1"/>
          </p:cNvPicPr>
          <p:nvPr/>
        </p:nvPicPr>
        <p:blipFill>
          <a:blip r:embed="rId3"/>
          <a:srcRect r="64687"/>
          <a:stretch/>
        </p:blipFill>
        <p:spPr>
          <a:xfrm>
            <a:off x="2581690" y="1337005"/>
            <a:ext cx="841994" cy="1589597"/>
          </a:xfrm>
          <a:prstGeom prst="rect">
            <a:avLst/>
          </a:prstGeom>
        </p:spPr>
      </p:pic>
      <p:pic>
        <p:nvPicPr>
          <p:cNvPr id="6" name="Image 5" descr="Une image contenant logo, Graphique, Police, graphisme&#10;&#10;Description générée automatiquement">
            <a:extLst>
              <a:ext uri="{FF2B5EF4-FFF2-40B4-BE49-F238E27FC236}">
                <a16:creationId xmlns:a16="http://schemas.microsoft.com/office/drawing/2014/main" id="{4839E12F-BAEB-DF48-018A-5CC3FE0E24F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380119" y="3873517"/>
            <a:ext cx="1039145" cy="1025350"/>
          </a:xfrm>
          <a:prstGeom prst="rect">
            <a:avLst/>
          </a:prstGeom>
        </p:spPr>
      </p:pic>
      <p:sp>
        <p:nvSpPr>
          <p:cNvPr id="8" name="Flèche : gauche 7">
            <a:extLst>
              <a:ext uri="{FF2B5EF4-FFF2-40B4-BE49-F238E27FC236}">
                <a16:creationId xmlns:a16="http://schemas.microsoft.com/office/drawing/2014/main" id="{9FFB134B-2204-E329-9EE6-64BE44A4A064}"/>
              </a:ext>
            </a:extLst>
          </p:cNvPr>
          <p:cNvSpPr/>
          <p:nvPr/>
        </p:nvSpPr>
        <p:spPr>
          <a:xfrm>
            <a:off x="3696271" y="1847458"/>
            <a:ext cx="3174068" cy="28178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gauche 8">
            <a:extLst>
              <a:ext uri="{FF2B5EF4-FFF2-40B4-BE49-F238E27FC236}">
                <a16:creationId xmlns:a16="http://schemas.microsoft.com/office/drawing/2014/main" id="{EBE1636C-7273-23AC-6E03-4B973DB6990C}"/>
              </a:ext>
            </a:extLst>
          </p:cNvPr>
          <p:cNvSpPr/>
          <p:nvPr/>
        </p:nvSpPr>
        <p:spPr>
          <a:xfrm rot="16200000">
            <a:off x="2875614" y="3246163"/>
            <a:ext cx="584775" cy="28178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gauche 9">
            <a:extLst>
              <a:ext uri="{FF2B5EF4-FFF2-40B4-BE49-F238E27FC236}">
                <a16:creationId xmlns:a16="http://schemas.microsoft.com/office/drawing/2014/main" id="{906EA5D4-00F1-ECA8-AAFD-AD75028A8D78}"/>
              </a:ext>
            </a:extLst>
          </p:cNvPr>
          <p:cNvSpPr/>
          <p:nvPr/>
        </p:nvSpPr>
        <p:spPr>
          <a:xfrm rot="14043404">
            <a:off x="9334919" y="3296893"/>
            <a:ext cx="1001991" cy="365072"/>
          </a:xfrm>
          <a:prstGeom prst="leftArrow">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76F2F28-1C0F-7213-364C-C02A9D9C8DB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t="26727"/>
          <a:stretch/>
        </p:blipFill>
        <p:spPr>
          <a:xfrm>
            <a:off x="9078610" y="1268342"/>
            <a:ext cx="2670303" cy="860904"/>
          </a:xfrm>
          <a:prstGeom prst="rect">
            <a:avLst/>
          </a:prstGeom>
        </p:spPr>
      </p:pic>
      <p:sp>
        <p:nvSpPr>
          <p:cNvPr id="12" name="Flèche : gauche 11">
            <a:extLst>
              <a:ext uri="{FF2B5EF4-FFF2-40B4-BE49-F238E27FC236}">
                <a16:creationId xmlns:a16="http://schemas.microsoft.com/office/drawing/2014/main" id="{59FB546B-7AD2-C04F-178D-4EB5F046D60B}"/>
              </a:ext>
            </a:extLst>
          </p:cNvPr>
          <p:cNvSpPr/>
          <p:nvPr/>
        </p:nvSpPr>
        <p:spPr>
          <a:xfrm rot="3150128">
            <a:off x="8898601" y="3558447"/>
            <a:ext cx="990913" cy="3693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BEA6AF48-8365-CD49-DA62-B153ED98CE4D}"/>
              </a:ext>
            </a:extLst>
          </p:cNvPr>
          <p:cNvSpPr txBox="1"/>
          <p:nvPr/>
        </p:nvSpPr>
        <p:spPr>
          <a:xfrm>
            <a:off x="7142928" y="3727230"/>
            <a:ext cx="2069280" cy="430887"/>
          </a:xfrm>
          <a:prstGeom prst="rect">
            <a:avLst/>
          </a:prstGeom>
          <a:noFill/>
          <a:ln>
            <a:solidFill>
              <a:srgbClr val="FF0000"/>
            </a:solidFill>
          </a:ln>
        </p:spPr>
        <p:txBody>
          <a:bodyPr wrap="square" rtlCol="0">
            <a:spAutoFit/>
          </a:bodyPr>
          <a:lstStyle/>
          <a:p>
            <a:r>
              <a:rPr lang="fr-FR" sz="1100" dirty="0"/>
              <a:t>Facturation Zéphyr ou PSDM à Belvedair : 12 euros/pt/mois</a:t>
            </a:r>
          </a:p>
        </p:txBody>
      </p:sp>
      <p:sp>
        <p:nvSpPr>
          <p:cNvPr id="14" name="ZoneTexte 13">
            <a:extLst>
              <a:ext uri="{FF2B5EF4-FFF2-40B4-BE49-F238E27FC236}">
                <a16:creationId xmlns:a16="http://schemas.microsoft.com/office/drawing/2014/main" id="{0D1CC90B-E644-F917-6CFE-C35E106A13C4}"/>
              </a:ext>
            </a:extLst>
          </p:cNvPr>
          <p:cNvSpPr txBox="1"/>
          <p:nvPr/>
        </p:nvSpPr>
        <p:spPr>
          <a:xfrm>
            <a:off x="10093633" y="2926602"/>
            <a:ext cx="1530256" cy="600164"/>
          </a:xfrm>
          <a:prstGeom prst="rect">
            <a:avLst/>
          </a:prstGeom>
          <a:noFill/>
          <a:ln>
            <a:solidFill>
              <a:srgbClr val="FF0000"/>
            </a:solidFill>
          </a:ln>
        </p:spPr>
        <p:txBody>
          <a:bodyPr wrap="square" rtlCol="0">
            <a:spAutoFit/>
          </a:bodyPr>
          <a:lstStyle/>
          <a:p>
            <a:r>
              <a:rPr lang="fr-FR" sz="1100" dirty="0"/>
              <a:t>Paiement facture Belvedair à Zéphyr ou PSDM</a:t>
            </a:r>
          </a:p>
        </p:txBody>
      </p:sp>
      <p:sp>
        <p:nvSpPr>
          <p:cNvPr id="15" name="ZoneTexte 14">
            <a:extLst>
              <a:ext uri="{FF2B5EF4-FFF2-40B4-BE49-F238E27FC236}">
                <a16:creationId xmlns:a16="http://schemas.microsoft.com/office/drawing/2014/main" id="{94E66088-023A-4C74-26C2-082B4B9A3D1D}"/>
              </a:ext>
            </a:extLst>
          </p:cNvPr>
          <p:cNvSpPr txBox="1"/>
          <p:nvPr/>
        </p:nvSpPr>
        <p:spPr>
          <a:xfrm>
            <a:off x="1833043" y="3865729"/>
            <a:ext cx="2602476" cy="584775"/>
          </a:xfrm>
          <a:prstGeom prst="rect">
            <a:avLst/>
          </a:prstGeom>
          <a:noFill/>
          <a:ln>
            <a:solidFill>
              <a:srgbClr val="FF0000"/>
            </a:solidFill>
          </a:ln>
        </p:spPr>
        <p:txBody>
          <a:bodyPr wrap="square" rtlCol="0">
            <a:spAutoFit/>
          </a:bodyPr>
          <a:lstStyle/>
          <a:p>
            <a:pPr algn="ctr"/>
            <a:r>
              <a:rPr lang="fr-FR" sz="1600" dirty="0"/>
              <a:t>Facturation CPAM</a:t>
            </a:r>
          </a:p>
          <a:p>
            <a:pPr algn="ctr"/>
            <a:r>
              <a:rPr lang="fr-FR" sz="1600" dirty="0"/>
              <a:t>28 euros/patient/mois</a:t>
            </a:r>
          </a:p>
        </p:txBody>
      </p:sp>
      <p:sp>
        <p:nvSpPr>
          <p:cNvPr id="16" name="ZoneTexte 15">
            <a:extLst>
              <a:ext uri="{FF2B5EF4-FFF2-40B4-BE49-F238E27FC236}">
                <a16:creationId xmlns:a16="http://schemas.microsoft.com/office/drawing/2014/main" id="{FC2C4AAF-ECB5-846D-9EF5-F75BD1C8CA2B}"/>
              </a:ext>
            </a:extLst>
          </p:cNvPr>
          <p:cNvSpPr txBox="1"/>
          <p:nvPr/>
        </p:nvSpPr>
        <p:spPr>
          <a:xfrm>
            <a:off x="4061637" y="1337005"/>
            <a:ext cx="2562447" cy="461665"/>
          </a:xfrm>
          <a:prstGeom prst="rect">
            <a:avLst/>
          </a:prstGeom>
          <a:noFill/>
          <a:ln>
            <a:solidFill>
              <a:srgbClr val="FF0000"/>
            </a:solidFill>
          </a:ln>
        </p:spPr>
        <p:txBody>
          <a:bodyPr wrap="square" rtlCol="0">
            <a:spAutoFit/>
          </a:bodyPr>
          <a:lstStyle/>
          <a:p>
            <a:r>
              <a:rPr lang="fr-FR" sz="1200" dirty="0"/>
              <a:t>Facturation Belvedair à opérateur de TS : rétrocession 14 €/pt/mois</a:t>
            </a:r>
          </a:p>
        </p:txBody>
      </p:sp>
      <p:sp>
        <p:nvSpPr>
          <p:cNvPr id="17" name="Flèche : droite 16">
            <a:extLst>
              <a:ext uri="{FF2B5EF4-FFF2-40B4-BE49-F238E27FC236}">
                <a16:creationId xmlns:a16="http://schemas.microsoft.com/office/drawing/2014/main" id="{40E8445C-881A-CB8E-A1D9-D9D9B4321DC3}"/>
              </a:ext>
            </a:extLst>
          </p:cNvPr>
          <p:cNvSpPr/>
          <p:nvPr/>
        </p:nvSpPr>
        <p:spPr>
          <a:xfrm>
            <a:off x="3829368" y="2286601"/>
            <a:ext cx="3054137" cy="281788"/>
          </a:xfrm>
          <a:prstGeom prst="rightArrow">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9C018B6A-BD3E-A7D5-C199-DCF6A4DC0455}"/>
              </a:ext>
            </a:extLst>
          </p:cNvPr>
          <p:cNvSpPr txBox="1"/>
          <p:nvPr/>
        </p:nvSpPr>
        <p:spPr>
          <a:xfrm>
            <a:off x="4178595" y="2655436"/>
            <a:ext cx="2445489" cy="461665"/>
          </a:xfrm>
          <a:prstGeom prst="rect">
            <a:avLst/>
          </a:prstGeom>
          <a:noFill/>
          <a:ln>
            <a:solidFill>
              <a:srgbClr val="FF0000"/>
            </a:solidFill>
          </a:ln>
        </p:spPr>
        <p:txBody>
          <a:bodyPr wrap="square" rtlCol="0">
            <a:spAutoFit/>
          </a:bodyPr>
          <a:lstStyle/>
          <a:p>
            <a:r>
              <a:rPr lang="fr-FR" sz="1200" dirty="0"/>
              <a:t>Paiement facture opérateur à Belvedair</a:t>
            </a:r>
          </a:p>
        </p:txBody>
      </p:sp>
      <p:sp>
        <p:nvSpPr>
          <p:cNvPr id="19" name="Flèche : gauche 18">
            <a:extLst>
              <a:ext uri="{FF2B5EF4-FFF2-40B4-BE49-F238E27FC236}">
                <a16:creationId xmlns:a16="http://schemas.microsoft.com/office/drawing/2014/main" id="{9F955144-9D68-CFD3-2B76-DB401C95C33B}"/>
              </a:ext>
            </a:extLst>
          </p:cNvPr>
          <p:cNvSpPr/>
          <p:nvPr/>
        </p:nvSpPr>
        <p:spPr>
          <a:xfrm rot="5400000">
            <a:off x="2486481" y="3211942"/>
            <a:ext cx="584777" cy="281787"/>
          </a:xfrm>
          <a:prstGeom prst="leftArrow">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4D111723-404E-3D3B-918B-31B6A390C685}"/>
              </a:ext>
            </a:extLst>
          </p:cNvPr>
          <p:cNvSpPr txBox="1"/>
          <p:nvPr/>
        </p:nvSpPr>
        <p:spPr>
          <a:xfrm>
            <a:off x="9381551" y="4435334"/>
            <a:ext cx="896221" cy="369332"/>
          </a:xfrm>
          <a:prstGeom prst="rect">
            <a:avLst/>
          </a:prstGeom>
          <a:noFill/>
          <a:ln>
            <a:solidFill>
              <a:srgbClr val="FF0000"/>
            </a:solidFill>
          </a:ln>
        </p:spPr>
        <p:txBody>
          <a:bodyPr wrap="square" rtlCol="0">
            <a:spAutoFit/>
          </a:bodyPr>
          <a:lstStyle/>
          <a:p>
            <a:r>
              <a:rPr lang="fr-FR" dirty="0"/>
              <a:t>PSDM</a:t>
            </a:r>
          </a:p>
        </p:txBody>
      </p:sp>
      <p:pic>
        <p:nvPicPr>
          <p:cNvPr id="7" name="Image 6" descr="Une image contenant Visage humain, sourire, personne, habits&#10;&#10;Le contenu généré par l’IA peut être incorrect.">
            <a:extLst>
              <a:ext uri="{FF2B5EF4-FFF2-40B4-BE49-F238E27FC236}">
                <a16:creationId xmlns:a16="http://schemas.microsoft.com/office/drawing/2014/main" id="{615F1D1F-737F-BDE8-286E-D493F5E73C32}"/>
              </a:ext>
            </a:extLst>
          </p:cNvPr>
          <p:cNvPicPr>
            <a:picLocks noChangeAspect="1"/>
          </p:cNvPicPr>
          <p:nvPr/>
        </p:nvPicPr>
        <p:blipFill>
          <a:blip r:embed="rId8"/>
          <a:stretch>
            <a:fillRect/>
          </a:stretch>
        </p:blipFill>
        <p:spPr>
          <a:xfrm>
            <a:off x="7213362" y="1121298"/>
            <a:ext cx="1771753" cy="1771753"/>
          </a:xfrm>
          <a:prstGeom prst="rect">
            <a:avLst/>
          </a:prstGeom>
        </p:spPr>
      </p:pic>
    </p:spTree>
    <p:extLst>
      <p:ext uri="{BB962C8B-B14F-4D97-AF65-F5344CB8AC3E}">
        <p14:creationId xmlns:p14="http://schemas.microsoft.com/office/powerpoint/2010/main" val="2701476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41D2F-9042-A891-5771-A9059ABEB10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F3FEE1EE-2D73-B05F-3D08-2D652CD31DA8}"/>
              </a:ext>
            </a:extLst>
          </p:cNvPr>
          <p:cNvSpPr txBox="1"/>
          <p:nvPr/>
        </p:nvSpPr>
        <p:spPr>
          <a:xfrm>
            <a:off x="330331" y="3076563"/>
            <a:ext cx="11531360"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3600" b="1">
                <a:solidFill>
                  <a:srgbClr val="09005C"/>
                </a:solidFill>
                <a:latin typeface="Arial"/>
                <a:ea typeface="Arial"/>
                <a:cs typeface="Arial"/>
                <a:sym typeface="Arial"/>
              </a:defRPr>
            </a:pPr>
            <a:r>
              <a:rPr lang="fr-FR" dirty="0">
                <a:solidFill>
                  <a:schemeClr val="tx2"/>
                </a:solidFill>
              </a:rPr>
              <a:t>Télésurveillance du patient IRC :se lancer en 60 min</a:t>
            </a:r>
            <a:endParaRPr dirty="0">
              <a:solidFill>
                <a:schemeClr val="tx2"/>
              </a:solidFill>
            </a:endParaRPr>
          </a:p>
          <a:p>
            <a:pPr algn="ctr">
              <a:defRPr sz="3200">
                <a:solidFill>
                  <a:srgbClr val="09005C"/>
                </a:solidFill>
                <a:latin typeface="Arial"/>
                <a:ea typeface="Arial"/>
                <a:cs typeface="Arial"/>
                <a:sym typeface="Arial"/>
              </a:defRPr>
            </a:pPr>
            <a:r>
              <a:rPr lang="fr-FR" dirty="0">
                <a:solidFill>
                  <a:schemeClr val="tx2"/>
                </a:solidFill>
              </a:rPr>
              <a:t>Dr Christophe Zanetti</a:t>
            </a:r>
            <a:endParaRPr dirty="0">
              <a:solidFill>
                <a:schemeClr val="tx2"/>
              </a:solidFill>
            </a:endParaRPr>
          </a:p>
          <a:p>
            <a:pPr algn="ctr">
              <a:defRPr sz="2400">
                <a:solidFill>
                  <a:srgbClr val="09005C"/>
                </a:solidFill>
                <a:latin typeface="Arial"/>
                <a:ea typeface="Arial"/>
                <a:cs typeface="Arial"/>
                <a:sym typeface="Arial"/>
              </a:defRPr>
            </a:pPr>
            <a:r>
              <a:rPr lang="fr-FR" dirty="0">
                <a:solidFill>
                  <a:schemeClr val="tx2"/>
                </a:solidFill>
              </a:rPr>
              <a:t>Lens/HP Bois-Bernard</a:t>
            </a:r>
            <a:endParaRPr dirty="0">
              <a:solidFill>
                <a:schemeClr val="tx2"/>
              </a:solidFill>
            </a:endParaRPr>
          </a:p>
        </p:txBody>
      </p:sp>
    </p:spTree>
    <p:extLst>
      <p:ext uri="{BB962C8B-B14F-4D97-AF65-F5344CB8AC3E}">
        <p14:creationId xmlns:p14="http://schemas.microsoft.com/office/powerpoint/2010/main" val="3366605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37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F4F0BF7-F875-8A9B-BDDF-978CE1CD23DC}"/>
              </a:ext>
            </a:extLst>
          </p:cNvPr>
          <p:cNvSpPr txBox="1"/>
          <p:nvPr/>
        </p:nvSpPr>
        <p:spPr>
          <a:xfrm>
            <a:off x="623047" y="1330823"/>
            <a:ext cx="10945905" cy="2308324"/>
          </a:xfrm>
          <a:prstGeom prst="rect">
            <a:avLst/>
          </a:prstGeom>
          <a:noFill/>
        </p:spPr>
        <p:txBody>
          <a:bodyPr wrap="square">
            <a:spAutoFit/>
          </a:bodyPr>
          <a:lstStyle/>
          <a:p>
            <a:r>
              <a:rPr lang="fr-FR" sz="2400" b="1" i="0" u="none" strike="noStrike" baseline="0" dirty="0">
                <a:solidFill>
                  <a:srgbClr val="252525"/>
                </a:solidFill>
                <a:latin typeface="Arial" panose="020B0604020202020204" pitchFamily="34" charset="0"/>
              </a:rPr>
              <a:t>Médecin télésurveillant </a:t>
            </a:r>
            <a:r>
              <a:rPr lang="fr-FR" sz="2400" b="0" i="0" u="none" strike="noStrike" baseline="0" dirty="0">
                <a:solidFill>
                  <a:srgbClr val="252525"/>
                </a:solidFill>
                <a:latin typeface="Arial" panose="020B0604020202020204" pitchFamily="34" charset="0"/>
              </a:rPr>
              <a:t>: Médecin qui effectue la télésurveillance au sein de l’équipe de télésurveillance.</a:t>
            </a:r>
          </a:p>
          <a:p>
            <a:endParaRPr lang="fr-FR" sz="2400" b="1" dirty="0">
              <a:solidFill>
                <a:srgbClr val="252525"/>
              </a:solidFill>
              <a:latin typeface="Arial" panose="020B0604020202020204" pitchFamily="34" charset="0"/>
            </a:endParaRPr>
          </a:p>
          <a:p>
            <a:r>
              <a:rPr lang="fr-FR" sz="2400" b="1" dirty="0">
                <a:solidFill>
                  <a:srgbClr val="252525"/>
                </a:solidFill>
                <a:latin typeface="Arial" panose="020B0604020202020204" pitchFamily="34" charset="0"/>
              </a:rPr>
              <a:t>Médecin prescripteur</a:t>
            </a:r>
            <a:r>
              <a:rPr lang="fr-FR" sz="2400" b="1" i="0" u="none" strike="noStrike" baseline="0" dirty="0">
                <a:solidFill>
                  <a:srgbClr val="252525"/>
                </a:solidFill>
                <a:latin typeface="Arial" panose="020B0604020202020204" pitchFamily="34" charset="0"/>
              </a:rPr>
              <a:t> : </a:t>
            </a:r>
            <a:r>
              <a:rPr lang="fr-FR" sz="2400" b="0" i="0" u="none" strike="noStrike" baseline="0" dirty="0">
                <a:solidFill>
                  <a:srgbClr val="252525"/>
                </a:solidFill>
                <a:latin typeface="Arial" panose="020B0604020202020204" pitchFamily="34" charset="0"/>
              </a:rPr>
              <a:t>Médecin qui propose / explique au patient les modalités du suivi par télésurveillance, effectue la prescription de la télésurveillance et recueille les consentements du patien</a:t>
            </a:r>
            <a:r>
              <a:rPr lang="fr-FR" sz="2400" dirty="0">
                <a:solidFill>
                  <a:srgbClr val="252525"/>
                </a:solidFill>
                <a:latin typeface="Arial" panose="020B0604020202020204" pitchFamily="34" charset="0"/>
              </a:rPr>
              <a:t>t</a:t>
            </a:r>
            <a:endParaRPr lang="fr-FR" sz="2400" b="0" i="0" u="none" strike="noStrike" baseline="0" dirty="0">
              <a:solidFill>
                <a:srgbClr val="252525"/>
              </a:solidFill>
              <a:latin typeface="Arial" panose="020B0604020202020204" pitchFamily="34" charset="0"/>
            </a:endParaRPr>
          </a:p>
        </p:txBody>
      </p:sp>
      <p:sp>
        <p:nvSpPr>
          <p:cNvPr id="4" name="Flèche : droite 3">
            <a:extLst>
              <a:ext uri="{FF2B5EF4-FFF2-40B4-BE49-F238E27FC236}">
                <a16:creationId xmlns:a16="http://schemas.microsoft.com/office/drawing/2014/main" id="{EB2DBEAD-75D2-6F63-A36E-D3C4C45774BA}"/>
              </a:ext>
            </a:extLst>
          </p:cNvPr>
          <p:cNvSpPr/>
          <p:nvPr/>
        </p:nvSpPr>
        <p:spPr>
          <a:xfrm>
            <a:off x="354106" y="4291035"/>
            <a:ext cx="1559859" cy="69716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99E8372-CBFB-6A53-3EC9-ABE8888D0677}"/>
              </a:ext>
            </a:extLst>
          </p:cNvPr>
          <p:cNvSpPr txBox="1"/>
          <p:nvPr/>
        </p:nvSpPr>
        <p:spPr>
          <a:xfrm>
            <a:off x="2079808" y="4162563"/>
            <a:ext cx="9489143" cy="954107"/>
          </a:xfrm>
          <a:prstGeom prst="rect">
            <a:avLst/>
          </a:prstGeom>
          <a:noFill/>
        </p:spPr>
        <p:txBody>
          <a:bodyPr wrap="square" rtlCol="0">
            <a:spAutoFit/>
          </a:bodyPr>
          <a:lstStyle/>
          <a:p>
            <a:r>
              <a:rPr lang="fr-FR" sz="2800" b="1" dirty="0"/>
              <a:t>Médecin prescripteur et médecin télésurveillant peuvent être différents ou non </a:t>
            </a:r>
          </a:p>
        </p:txBody>
      </p:sp>
      <p:sp>
        <p:nvSpPr>
          <p:cNvPr id="6" name="ZoneTexte 5">
            <a:extLst>
              <a:ext uri="{FF2B5EF4-FFF2-40B4-BE49-F238E27FC236}">
                <a16:creationId xmlns:a16="http://schemas.microsoft.com/office/drawing/2014/main" id="{D93670BE-EFF5-9218-94CE-70885029D009}"/>
              </a:ext>
            </a:extLst>
          </p:cNvPr>
          <p:cNvSpPr txBox="1"/>
          <p:nvPr/>
        </p:nvSpPr>
        <p:spPr>
          <a:xfrm>
            <a:off x="810631" y="217270"/>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Les termes importants en télésurveillance</a:t>
            </a:r>
          </a:p>
        </p:txBody>
      </p:sp>
      <p:sp>
        <p:nvSpPr>
          <p:cNvPr id="7" name="ZoneTexte 6">
            <a:extLst>
              <a:ext uri="{FF2B5EF4-FFF2-40B4-BE49-F238E27FC236}">
                <a16:creationId xmlns:a16="http://schemas.microsoft.com/office/drawing/2014/main" id="{AB5929F9-3E04-7CC8-B840-86FAA27BC584}"/>
              </a:ext>
            </a:extLst>
          </p:cNvPr>
          <p:cNvSpPr txBox="1"/>
          <p:nvPr/>
        </p:nvSpPr>
        <p:spPr>
          <a:xfrm>
            <a:off x="8543773" y="5363290"/>
            <a:ext cx="3210791"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Source : référentiel HAS  janvier 2022</a:t>
            </a:r>
          </a:p>
        </p:txBody>
      </p:sp>
    </p:spTree>
    <p:extLst>
      <p:ext uri="{BB962C8B-B14F-4D97-AF65-F5344CB8AC3E}">
        <p14:creationId xmlns:p14="http://schemas.microsoft.com/office/powerpoint/2010/main" val="227843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2F3A19B-55CC-0035-F47F-3572A2DE5FA6}"/>
              </a:ext>
            </a:extLst>
          </p:cNvPr>
          <p:cNvSpPr txBox="1"/>
          <p:nvPr/>
        </p:nvSpPr>
        <p:spPr>
          <a:xfrm>
            <a:off x="564776" y="1186933"/>
            <a:ext cx="10448364" cy="3231654"/>
          </a:xfrm>
          <a:prstGeom prst="rect">
            <a:avLst/>
          </a:prstGeom>
          <a:noFill/>
        </p:spPr>
        <p:txBody>
          <a:bodyPr wrap="square" rtlCol="0">
            <a:spAutoFit/>
          </a:bodyPr>
          <a:lstStyle/>
          <a:p>
            <a:pPr marL="285750" indent="-285750">
              <a:buFont typeface="Arial" panose="020B0604020202020204" pitchFamily="34" charset="0"/>
              <a:buChar char="•"/>
            </a:pPr>
            <a:r>
              <a:rPr lang="fr-FR" sz="2400" b="1" dirty="0"/>
              <a:t>Dispositif médical numérique de TS (DMN)= </a:t>
            </a:r>
            <a:r>
              <a:rPr lang="fr-FR" sz="1800" b="0" i="0" u="none" strike="noStrike" baseline="0" dirty="0">
                <a:solidFill>
                  <a:srgbClr val="252525"/>
                </a:solidFill>
                <a:latin typeface="Arial" panose="020B0604020202020204" pitchFamily="34" charset="0"/>
              </a:rPr>
              <a:t>Dispositifs médicaux numériques « </a:t>
            </a:r>
            <a:r>
              <a:rPr lang="fr-FR" sz="1800" b="0" i="1" u="none" strike="noStrike" baseline="0" dirty="0">
                <a:solidFill>
                  <a:srgbClr val="252525"/>
                </a:solidFill>
                <a:latin typeface="Arial" panose="020B0604020202020204" pitchFamily="34" charset="0"/>
              </a:rPr>
              <a:t>ayant pour fonction de collecter, d’analyser et de transmettre des données physiologiques, cliniques ou psychologiques et d’émettre des alertes lorsque certaines de ces données dépassent des seuils prédéfinis et, le cas échéant, des accessoires de collecte associés, lorsqu’ils ne sont ni implantables ni invasifs et qu’ils sont sans visée thérapeutique. Ces dispositifs médicaux numériques permettent </a:t>
            </a:r>
            <a:r>
              <a:rPr lang="fr-FR" sz="1800" b="0" i="1" u="none" strike="noStrike" baseline="0" dirty="0">
                <a:solidFill>
                  <a:srgbClr val="252525"/>
                </a:solidFill>
                <a:highlight>
                  <a:srgbClr val="FFFF00"/>
                </a:highlight>
                <a:latin typeface="Arial" panose="020B0604020202020204" pitchFamily="34" charset="0"/>
              </a:rPr>
              <a:t>d’exporter les données traitées dans des formats et dans une nomenclature interopérables</a:t>
            </a:r>
            <a:r>
              <a:rPr lang="fr-FR" sz="1800" b="0" i="1" u="none" strike="noStrike" baseline="0" dirty="0">
                <a:solidFill>
                  <a:srgbClr val="252525"/>
                </a:solidFill>
                <a:latin typeface="Arial" panose="020B0604020202020204" pitchFamily="34" charset="0"/>
              </a:rPr>
              <a:t>, appropriés et garantissant l’accès direct aux données et comportent, le cas échéant, des interfaces permettant l’échange de données avec des dispositifs ou accessoires de collecte des paramètres vitaux du patient. </a:t>
            </a:r>
            <a:r>
              <a:rPr lang="fr-FR" sz="1800" b="0" i="0" u="none" strike="noStrike" baseline="0" dirty="0">
                <a:solidFill>
                  <a:srgbClr val="252525"/>
                </a:solidFill>
                <a:latin typeface="Arial" panose="020B0604020202020204" pitchFamily="34" charset="0"/>
              </a:rPr>
              <a:t>»	I de l’article L. 162-48 de la LFSS pour 2022 	</a:t>
            </a:r>
          </a:p>
          <a:p>
            <a:endParaRPr lang="fr-FR" sz="1800" b="0" i="0" u="none" strike="noStrike" baseline="0" dirty="0">
              <a:solidFill>
                <a:srgbClr val="252525"/>
              </a:solidFill>
              <a:latin typeface="Arial" panose="020B0604020202020204" pitchFamily="34" charset="0"/>
            </a:endParaRPr>
          </a:p>
        </p:txBody>
      </p:sp>
      <p:sp>
        <p:nvSpPr>
          <p:cNvPr id="3" name="ZoneTexte 2">
            <a:extLst>
              <a:ext uri="{FF2B5EF4-FFF2-40B4-BE49-F238E27FC236}">
                <a16:creationId xmlns:a16="http://schemas.microsoft.com/office/drawing/2014/main" id="{7394A352-901C-FBDB-D3AE-47C3119BE6F6}"/>
              </a:ext>
            </a:extLst>
          </p:cNvPr>
          <p:cNvSpPr txBox="1"/>
          <p:nvPr/>
        </p:nvSpPr>
        <p:spPr>
          <a:xfrm>
            <a:off x="8543773" y="5363290"/>
            <a:ext cx="3210791"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Source : référentiel HAS  janvier 2022</a:t>
            </a:r>
          </a:p>
        </p:txBody>
      </p:sp>
      <p:sp>
        <p:nvSpPr>
          <p:cNvPr id="4" name="Flèche : droite 3">
            <a:extLst>
              <a:ext uri="{FF2B5EF4-FFF2-40B4-BE49-F238E27FC236}">
                <a16:creationId xmlns:a16="http://schemas.microsoft.com/office/drawing/2014/main" id="{5AF9EDF3-8C6F-61E4-C182-4B4AEF47E53A}"/>
              </a:ext>
            </a:extLst>
          </p:cNvPr>
          <p:cNvSpPr/>
          <p:nvPr/>
        </p:nvSpPr>
        <p:spPr>
          <a:xfrm>
            <a:off x="1156446" y="4629328"/>
            <a:ext cx="1559859" cy="69716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1B6B613-55E1-80DA-B460-2B259F4FB8FF}"/>
              </a:ext>
            </a:extLst>
          </p:cNvPr>
          <p:cNvSpPr txBox="1"/>
          <p:nvPr/>
        </p:nvSpPr>
        <p:spPr>
          <a:xfrm>
            <a:off x="2971800" y="4716299"/>
            <a:ext cx="5311588" cy="523220"/>
          </a:xfrm>
          <a:prstGeom prst="rect">
            <a:avLst/>
          </a:prstGeom>
          <a:noFill/>
        </p:spPr>
        <p:txBody>
          <a:bodyPr wrap="square" rtlCol="0">
            <a:spAutoFit/>
          </a:bodyPr>
          <a:lstStyle/>
          <a:p>
            <a:r>
              <a:rPr lang="fr-FR" sz="2800" b="1" dirty="0"/>
              <a:t>Plateforme de télésurveillance </a:t>
            </a:r>
          </a:p>
        </p:txBody>
      </p:sp>
      <p:sp>
        <p:nvSpPr>
          <p:cNvPr id="6" name="ZoneTexte 5">
            <a:extLst>
              <a:ext uri="{FF2B5EF4-FFF2-40B4-BE49-F238E27FC236}">
                <a16:creationId xmlns:a16="http://schemas.microsoft.com/office/drawing/2014/main" id="{C94A5E43-3170-8184-1302-E8BD61275573}"/>
              </a:ext>
            </a:extLst>
          </p:cNvPr>
          <p:cNvSpPr txBox="1"/>
          <p:nvPr/>
        </p:nvSpPr>
        <p:spPr>
          <a:xfrm>
            <a:off x="850972" y="335254"/>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Les termes importants en télésurveillance</a:t>
            </a:r>
          </a:p>
        </p:txBody>
      </p:sp>
    </p:spTree>
    <p:extLst>
      <p:ext uri="{BB962C8B-B14F-4D97-AF65-F5344CB8AC3E}">
        <p14:creationId xmlns:p14="http://schemas.microsoft.com/office/powerpoint/2010/main" val="3525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162033-5AA3-D072-6527-1EB3D901C3FC}"/>
              </a:ext>
            </a:extLst>
          </p:cNvPr>
          <p:cNvSpPr txBox="1"/>
          <p:nvPr/>
        </p:nvSpPr>
        <p:spPr>
          <a:xfrm>
            <a:off x="537882" y="1244606"/>
            <a:ext cx="10905565" cy="3785652"/>
          </a:xfrm>
          <a:prstGeom prst="rect">
            <a:avLst/>
          </a:prstGeom>
          <a:noFill/>
        </p:spPr>
        <p:txBody>
          <a:bodyPr wrap="square" rtlCol="0">
            <a:spAutoFit/>
          </a:bodyPr>
          <a:lstStyle/>
          <a:p>
            <a:pPr marL="285750" indent="-285750">
              <a:buFont typeface="Arial" panose="020B0604020202020204" pitchFamily="34" charset="0"/>
              <a:buChar char="•"/>
            </a:pPr>
            <a:r>
              <a:rPr lang="fr-FR" sz="2000" b="1" dirty="0"/>
              <a:t>Exploitant du DMN </a:t>
            </a:r>
            <a:r>
              <a:rPr lang="fr-FR" sz="2000" dirty="0"/>
              <a:t>: </a:t>
            </a:r>
            <a:r>
              <a:rPr lang="fr-FR" sz="2000" b="0" i="0" u="none" strike="noStrike" baseline="0" dirty="0">
                <a:solidFill>
                  <a:srgbClr val="252525"/>
                </a:solidFill>
                <a:latin typeface="Aptos" panose="020B0004020202020204" pitchFamily="34" charset="0"/>
              </a:rPr>
              <a:t>« </a:t>
            </a:r>
            <a:r>
              <a:rPr lang="fr-FR" sz="2000" b="0" i="1" u="none" strike="noStrike" baseline="0" dirty="0">
                <a:solidFill>
                  <a:srgbClr val="252525"/>
                </a:solidFill>
                <a:latin typeface="Aptos" panose="020B0004020202020204" pitchFamily="34" charset="0"/>
              </a:rPr>
              <a:t>L'exploitant d'un produit de santé autre qu'un médicament […] est </a:t>
            </a:r>
            <a:r>
              <a:rPr lang="fr-FR" sz="2000" b="0" i="1" u="none" strike="noStrike" baseline="0" dirty="0">
                <a:solidFill>
                  <a:srgbClr val="252525"/>
                </a:solidFill>
                <a:highlight>
                  <a:srgbClr val="FFFF00"/>
                </a:highlight>
                <a:latin typeface="Aptos" panose="020B0004020202020204" pitchFamily="34" charset="0"/>
              </a:rPr>
              <a:t>le fabricant</a:t>
            </a:r>
            <a:r>
              <a:rPr lang="fr-FR" sz="2000" b="0" i="1" u="none" strike="noStrike" baseline="0" dirty="0">
                <a:solidFill>
                  <a:srgbClr val="252525"/>
                </a:solidFill>
                <a:latin typeface="Aptos" panose="020B0004020202020204" pitchFamily="34" charset="0"/>
              </a:rPr>
              <a:t>, le mandataire de ce </a:t>
            </a:r>
            <a:r>
              <a:rPr lang="fr-FR" sz="2000" b="0" i="1" u="none" strike="noStrike" baseline="0" dirty="0">
                <a:solidFill>
                  <a:srgbClr val="252525"/>
                </a:solidFill>
                <a:highlight>
                  <a:srgbClr val="FFFF00"/>
                </a:highlight>
                <a:latin typeface="Aptos" panose="020B0004020202020204" pitchFamily="34" charset="0"/>
              </a:rPr>
              <a:t>dernier ou un distributeur assurant l'exploitation de ce produit</a:t>
            </a:r>
            <a:r>
              <a:rPr lang="fr-FR" sz="2000" b="0" i="1" u="none" strike="noStrike" baseline="0" dirty="0">
                <a:solidFill>
                  <a:srgbClr val="252525"/>
                </a:solidFill>
                <a:latin typeface="Aptos" panose="020B0004020202020204" pitchFamily="34" charset="0"/>
              </a:rPr>
              <a:t>. L'exploitation comprend la commercialisation ou la cession à titre gratuit sur le marché français du produit. </a:t>
            </a:r>
            <a:r>
              <a:rPr lang="fr-FR" sz="2000" b="0" i="0" u="none" strike="noStrike" baseline="0" dirty="0">
                <a:solidFill>
                  <a:srgbClr val="252525"/>
                </a:solidFill>
                <a:latin typeface="Aptos" panose="020B0004020202020204" pitchFamily="34" charset="0"/>
              </a:rPr>
              <a:t>» 	</a:t>
            </a:r>
          </a:p>
          <a:p>
            <a:pPr marL="285750" indent="-285750">
              <a:buFont typeface="Arial" panose="020B0604020202020204" pitchFamily="34" charset="0"/>
              <a:buChar char="•"/>
            </a:pPr>
            <a:endParaRPr lang="fr-FR" sz="2000" dirty="0">
              <a:solidFill>
                <a:srgbClr val="252525"/>
              </a:solidFill>
              <a:latin typeface="Arial" panose="020B0604020202020204" pitchFamily="34" charset="0"/>
            </a:endParaRPr>
          </a:p>
          <a:p>
            <a:pPr marL="285750" indent="-285750">
              <a:buFont typeface="Arial" panose="020B0604020202020204" pitchFamily="34" charset="0"/>
              <a:buChar char="•"/>
            </a:pPr>
            <a:r>
              <a:rPr lang="fr-FR" sz="2000" b="1" i="0" u="none" strike="noStrike" baseline="0" dirty="0">
                <a:solidFill>
                  <a:srgbClr val="252525"/>
                </a:solidFill>
                <a:latin typeface="Aptos" panose="020B0004020202020204" pitchFamily="34" charset="0"/>
              </a:rPr>
              <a:t>Fournisseur du DMN </a:t>
            </a:r>
            <a:r>
              <a:rPr lang="fr-FR" sz="2000" b="0" i="0" u="none" strike="noStrike" baseline="0" dirty="0">
                <a:solidFill>
                  <a:srgbClr val="252525"/>
                </a:solidFill>
                <a:latin typeface="Aptos" panose="020B0004020202020204" pitchFamily="34" charset="0"/>
              </a:rPr>
              <a:t>: Le terme fournisseur du DMN est utilisé dans le référentiel pour désigner les différents intervenants qui peuvent mettre à la disposition du patient le DMN et les accessoires nécessaires selon les organisations mises en place. Il peut être opérateur de télésurveillance, exploitant ou distributeur au détail </a:t>
            </a:r>
          </a:p>
          <a:p>
            <a:endParaRPr lang="fr-FR" sz="2000" b="0" i="0" u="none" strike="noStrike" baseline="0" dirty="0">
              <a:solidFill>
                <a:srgbClr val="252525"/>
              </a:solidFill>
              <a:latin typeface="Aptos" panose="020B0004020202020204" pitchFamily="34" charset="0"/>
            </a:endParaRPr>
          </a:p>
          <a:p>
            <a:pPr marL="285750" indent="-285750">
              <a:buFont typeface="Arial" panose="020B0604020202020204" pitchFamily="34" charset="0"/>
              <a:buChar char="•"/>
            </a:pPr>
            <a:r>
              <a:rPr lang="fr-FR" sz="2000" b="1" i="0" u="none" strike="noStrike" baseline="0" dirty="0">
                <a:solidFill>
                  <a:srgbClr val="252525"/>
                </a:solidFill>
                <a:latin typeface="Aptos" panose="020B0004020202020204" pitchFamily="34" charset="0"/>
              </a:rPr>
              <a:t>Distributeur au détail = </a:t>
            </a:r>
            <a:r>
              <a:rPr lang="fr-FR" sz="2000" i="0" u="none" strike="noStrike" baseline="0" dirty="0">
                <a:solidFill>
                  <a:srgbClr val="252525"/>
                </a:solidFill>
                <a:latin typeface="Aptos" panose="020B0004020202020204" pitchFamily="34" charset="0"/>
              </a:rPr>
              <a:t>PSDM ou pharmacien d’officine</a:t>
            </a:r>
            <a:r>
              <a:rPr lang="fr-FR" sz="2000" b="0" i="0" u="none" strike="noStrike" baseline="0" dirty="0">
                <a:solidFill>
                  <a:srgbClr val="252525"/>
                </a:solidFill>
                <a:latin typeface="Arial" panose="020B0604020202020204" pitchFamily="34" charset="0"/>
              </a:rPr>
              <a:t>	</a:t>
            </a:r>
          </a:p>
          <a:p>
            <a:pPr marL="285750" indent="-285750">
              <a:buFont typeface="Arial" panose="020B0604020202020204" pitchFamily="34" charset="0"/>
              <a:buChar char="•"/>
            </a:pPr>
            <a:endParaRPr lang="fr-FR" sz="2000" b="0" i="0" u="none" strike="noStrike" baseline="0" dirty="0">
              <a:solidFill>
                <a:srgbClr val="252525"/>
              </a:solidFill>
              <a:latin typeface="Arial" panose="020B0604020202020204" pitchFamily="34" charset="0"/>
            </a:endParaRPr>
          </a:p>
        </p:txBody>
      </p:sp>
      <p:sp>
        <p:nvSpPr>
          <p:cNvPr id="3" name="ZoneTexte 2">
            <a:extLst>
              <a:ext uri="{FF2B5EF4-FFF2-40B4-BE49-F238E27FC236}">
                <a16:creationId xmlns:a16="http://schemas.microsoft.com/office/drawing/2014/main" id="{F6F28615-2F0B-37B9-FFC5-52D7932E6EEB}"/>
              </a:ext>
            </a:extLst>
          </p:cNvPr>
          <p:cNvSpPr txBox="1"/>
          <p:nvPr/>
        </p:nvSpPr>
        <p:spPr>
          <a:xfrm>
            <a:off x="8853055" y="5305617"/>
            <a:ext cx="3210791"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Source : référentiel HAS  janvier 2022</a:t>
            </a:r>
          </a:p>
        </p:txBody>
      </p:sp>
      <p:sp>
        <p:nvSpPr>
          <p:cNvPr id="6" name="ZoneTexte 5">
            <a:extLst>
              <a:ext uri="{FF2B5EF4-FFF2-40B4-BE49-F238E27FC236}">
                <a16:creationId xmlns:a16="http://schemas.microsoft.com/office/drawing/2014/main" id="{5D1AD5AD-5C9B-8031-5D5C-ED05AA3572A7}"/>
              </a:ext>
            </a:extLst>
          </p:cNvPr>
          <p:cNvSpPr txBox="1"/>
          <p:nvPr/>
        </p:nvSpPr>
        <p:spPr>
          <a:xfrm>
            <a:off x="850972" y="199805"/>
            <a:ext cx="8323118" cy="461665"/>
          </a:xfrm>
          <a:prstGeom prst="rect">
            <a:avLst/>
          </a:prstGeom>
          <a:no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Les termes importants en télésurveillance</a:t>
            </a:r>
          </a:p>
        </p:txBody>
      </p:sp>
    </p:spTree>
    <p:extLst>
      <p:ext uri="{BB962C8B-B14F-4D97-AF65-F5344CB8AC3E}">
        <p14:creationId xmlns:p14="http://schemas.microsoft.com/office/powerpoint/2010/main" val="1125811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D34A-E757-97E5-5606-14F9281B6974}"/>
            </a:ext>
          </a:extLst>
        </p:cNvPr>
        <p:cNvGrpSpPr/>
        <p:nvPr/>
      </p:nvGrpSpPr>
      <p:grpSpPr>
        <a:xfrm>
          <a:off x="0" y="0"/>
          <a:ext cx="0" cy="0"/>
          <a:chOff x="0" y="0"/>
          <a:chExt cx="0" cy="0"/>
        </a:xfrm>
      </p:grpSpPr>
      <p:pic>
        <p:nvPicPr>
          <p:cNvPr id="2" name="Image 1" descr="Une image contenant texte, capture d’écran, jaune, conception">
            <a:extLst>
              <a:ext uri="{FF2B5EF4-FFF2-40B4-BE49-F238E27FC236}">
                <a16:creationId xmlns:a16="http://schemas.microsoft.com/office/drawing/2014/main" id="{787D60C8-1DF6-A01A-E170-84956815EBED}"/>
              </a:ext>
            </a:extLst>
          </p:cNvPr>
          <p:cNvPicPr>
            <a:picLocks noChangeAspect="1"/>
          </p:cNvPicPr>
          <p:nvPr/>
        </p:nvPicPr>
        <p:blipFill>
          <a:blip r:embed="rId2"/>
          <a:srcRect t="27800" b="8789"/>
          <a:stretch/>
        </p:blipFill>
        <p:spPr>
          <a:xfrm>
            <a:off x="365254" y="1001484"/>
            <a:ext cx="8869786" cy="4498472"/>
          </a:xfrm>
          <a:prstGeom prst="rect">
            <a:avLst/>
          </a:prstGeom>
        </p:spPr>
      </p:pic>
      <p:pic>
        <p:nvPicPr>
          <p:cNvPr id="3" name="Image 2">
            <a:extLst>
              <a:ext uri="{FF2B5EF4-FFF2-40B4-BE49-F238E27FC236}">
                <a16:creationId xmlns:a16="http://schemas.microsoft.com/office/drawing/2014/main" id="{B2471C8F-64EB-D65F-CACF-C0F65731C64A}"/>
              </a:ext>
            </a:extLst>
          </p:cNvPr>
          <p:cNvPicPr>
            <a:picLocks noChangeAspect="1"/>
          </p:cNvPicPr>
          <p:nvPr/>
        </p:nvPicPr>
        <p:blipFill>
          <a:blip r:embed="rId3"/>
          <a:stretch>
            <a:fillRect/>
          </a:stretch>
        </p:blipFill>
        <p:spPr>
          <a:xfrm>
            <a:off x="9347758" y="1490889"/>
            <a:ext cx="2656568" cy="2656568"/>
          </a:xfrm>
          <a:prstGeom prst="rect">
            <a:avLst/>
          </a:prstGeom>
        </p:spPr>
      </p:pic>
      <p:sp>
        <p:nvSpPr>
          <p:cNvPr id="4" name="ZoneTexte 3">
            <a:extLst>
              <a:ext uri="{FF2B5EF4-FFF2-40B4-BE49-F238E27FC236}">
                <a16:creationId xmlns:a16="http://schemas.microsoft.com/office/drawing/2014/main" id="{7D02CB71-2658-15C1-2991-85BA7E230A54}"/>
              </a:ext>
            </a:extLst>
          </p:cNvPr>
          <p:cNvSpPr txBox="1"/>
          <p:nvPr/>
        </p:nvSpPr>
        <p:spPr>
          <a:xfrm>
            <a:off x="9539962" y="4508687"/>
            <a:ext cx="2411814" cy="276999"/>
          </a:xfrm>
          <a:prstGeom prst="rect">
            <a:avLst/>
          </a:prstGeom>
          <a:noFill/>
          <a:ln>
            <a:solidFill>
              <a:schemeClr val="accent1"/>
            </a:solidFill>
          </a:ln>
        </p:spPr>
        <p:txBody>
          <a:bodyPr wrap="none" rtlCol="0">
            <a:spAutoFit/>
          </a:bodyPr>
          <a:lstStyle/>
          <a:p>
            <a:r>
              <a:rPr lang="fr-FR" sz="1200" dirty="0"/>
              <a:t>Source: Site ministère de la Santé</a:t>
            </a:r>
          </a:p>
        </p:txBody>
      </p:sp>
      <p:sp>
        <p:nvSpPr>
          <p:cNvPr id="5" name="ZoneTexte 4">
            <a:extLst>
              <a:ext uri="{FF2B5EF4-FFF2-40B4-BE49-F238E27FC236}">
                <a16:creationId xmlns:a16="http://schemas.microsoft.com/office/drawing/2014/main" id="{15E4E959-E151-B9DC-A0D5-CA1258A7CAFF}"/>
              </a:ext>
            </a:extLst>
          </p:cNvPr>
          <p:cNvSpPr txBox="1"/>
          <p:nvPr/>
        </p:nvSpPr>
        <p:spPr>
          <a:xfrm>
            <a:off x="656359" y="228600"/>
            <a:ext cx="7448550"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Mettre en place le projet d’organisation</a:t>
            </a:r>
          </a:p>
        </p:txBody>
      </p:sp>
    </p:spTree>
    <p:extLst>
      <p:ext uri="{BB962C8B-B14F-4D97-AF65-F5344CB8AC3E}">
        <p14:creationId xmlns:p14="http://schemas.microsoft.com/office/powerpoint/2010/main" val="1422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B5D002E-9643-DB32-F829-894B6739473E}"/>
              </a:ext>
            </a:extLst>
          </p:cNvPr>
          <p:cNvSpPr txBox="1"/>
          <p:nvPr/>
        </p:nvSpPr>
        <p:spPr>
          <a:xfrm>
            <a:off x="1581151" y="228600"/>
            <a:ext cx="8323118" cy="461665"/>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 </a:t>
            </a:r>
            <a:r>
              <a:rPr lang="fr-FR" sz="2400" dirty="0">
                <a:solidFill>
                  <a:schemeClr val="bg1"/>
                </a:solidFill>
                <a:latin typeface="Arial" panose="020B0604020202020204" pitchFamily="34" charset="0"/>
                <a:cs typeface="Arial" panose="020B0604020202020204" pitchFamily="34" charset="0"/>
              </a:rPr>
              <a:t>IDENTIFICATION DES PATIENTS</a:t>
            </a:r>
          </a:p>
        </p:txBody>
      </p:sp>
      <p:sp>
        <p:nvSpPr>
          <p:cNvPr id="9" name="ZoneTexte 8">
            <a:extLst>
              <a:ext uri="{FF2B5EF4-FFF2-40B4-BE49-F238E27FC236}">
                <a16:creationId xmlns:a16="http://schemas.microsoft.com/office/drawing/2014/main" id="{F9758969-C81F-B717-8E75-1EEF3D73C2B7}"/>
              </a:ext>
            </a:extLst>
          </p:cNvPr>
          <p:cNvSpPr txBox="1"/>
          <p:nvPr/>
        </p:nvSpPr>
        <p:spPr>
          <a:xfrm>
            <a:off x="1035627" y="1444336"/>
            <a:ext cx="9892146" cy="3385542"/>
          </a:xfrm>
          <a:prstGeom prst="rect">
            <a:avLst/>
          </a:prstGeom>
          <a:noFill/>
        </p:spPr>
        <p:txBody>
          <a:bodyPr wrap="square" rtlCol="0">
            <a:spAutoFit/>
          </a:bodyPr>
          <a:lstStyle/>
          <a:p>
            <a:r>
              <a:rPr lang="fr-FR" sz="2800" b="1" dirty="0">
                <a:latin typeface="Arial" panose="020B0604020202020204" pitchFamily="34" charset="0"/>
                <a:cs typeface="Arial" panose="020B0604020202020204" pitchFamily="34" charset="0"/>
              </a:rPr>
              <a:t>Patients éligibles : Insuffisants respiratoires chroniques relevant de l’ALD 14 (IRC grave)</a:t>
            </a:r>
          </a:p>
          <a:p>
            <a:pPr marL="285750" indent="-285750">
              <a:buFontTx/>
              <a:buChar char="-"/>
            </a:pPr>
            <a:r>
              <a:rPr lang="fr-FR" sz="2800" dirty="0">
                <a:latin typeface="Arial" panose="020B0604020202020204" pitchFamily="34" charset="0"/>
                <a:cs typeface="Arial" panose="020B0604020202020204" pitchFamily="34" charset="0"/>
              </a:rPr>
              <a:t>Adultes</a:t>
            </a:r>
          </a:p>
          <a:p>
            <a:pPr marL="285750" indent="-285750">
              <a:buFontTx/>
              <a:buChar char="-"/>
            </a:pPr>
            <a:r>
              <a:rPr lang="fr-FR" sz="2800" dirty="0">
                <a:latin typeface="Arial" panose="020B0604020202020204" pitchFamily="34" charset="0"/>
                <a:cs typeface="Arial" panose="020B0604020202020204" pitchFamily="34" charset="0"/>
              </a:rPr>
              <a:t>VNI avec ou sans O2</a:t>
            </a:r>
          </a:p>
          <a:p>
            <a:pPr marL="285750" indent="-285750">
              <a:buFontTx/>
              <a:buChar char="-"/>
            </a:pPr>
            <a:r>
              <a:rPr lang="fr-FR" sz="2800" dirty="0">
                <a:latin typeface="Arial" panose="020B0604020202020204" pitchFamily="34" charset="0"/>
                <a:cs typeface="Arial" panose="020B0604020202020204" pitchFamily="34" charset="0"/>
              </a:rPr>
              <a:t>O2 courte ou longue durée</a:t>
            </a:r>
          </a:p>
          <a:p>
            <a:pPr marL="285750" indent="-285750">
              <a:buFontTx/>
              <a:buChar char="-"/>
            </a:pPr>
            <a:r>
              <a:rPr lang="fr-FR" sz="2800" dirty="0">
                <a:latin typeface="Arial" panose="020B0604020202020204" pitchFamily="34" charset="0"/>
                <a:cs typeface="Arial" panose="020B0604020202020204" pitchFamily="34" charset="0"/>
              </a:rPr>
              <a:t>IRC obstructive</a:t>
            </a:r>
          </a:p>
          <a:p>
            <a:pPr marL="285750" indent="-285750">
              <a:buFontTx/>
              <a:buChar char="-"/>
            </a:pPr>
            <a:r>
              <a:rPr lang="fr-FR" sz="2800" dirty="0">
                <a:latin typeface="Arial" panose="020B0604020202020204" pitchFamily="34" charset="0"/>
                <a:cs typeface="Arial" panose="020B0604020202020204" pitchFamily="34" charset="0"/>
              </a:rPr>
              <a:t>IRC restrictive : pathologies neuromusculaires, SOH, </a:t>
            </a:r>
            <a:r>
              <a:rPr lang="fr-FR" sz="2800" dirty="0" err="1">
                <a:latin typeface="Arial" panose="020B0604020202020204" pitchFamily="34" charset="0"/>
                <a:cs typeface="Arial" panose="020B0604020202020204" pitchFamily="34" charset="0"/>
              </a:rPr>
              <a:t>etc</a:t>
            </a:r>
            <a:r>
              <a:rPr lang="fr-FR" sz="2800" dirty="0">
                <a:latin typeface="Arial" panose="020B0604020202020204" pitchFamily="34" charset="0"/>
                <a:cs typeface="Arial" panose="020B0604020202020204" pitchFamily="34" charset="0"/>
              </a:rPr>
              <a:t> ..</a:t>
            </a:r>
          </a:p>
          <a:p>
            <a:endParaRPr lang="fr-FR" dirty="0">
              <a:latin typeface="Arial" panose="020B0604020202020204" pitchFamily="34" charset="0"/>
              <a:cs typeface="Arial" panose="020B0604020202020204" pitchFamily="34" charset="0"/>
            </a:endParaRPr>
          </a:p>
        </p:txBody>
      </p:sp>
      <p:pic>
        <p:nvPicPr>
          <p:cNvPr id="10" name="Image 9" descr="Une image contenant texte, capture d’écran, jaune, conception">
            <a:extLst>
              <a:ext uri="{FF2B5EF4-FFF2-40B4-BE49-F238E27FC236}">
                <a16:creationId xmlns:a16="http://schemas.microsoft.com/office/drawing/2014/main" id="{9EF69825-4539-431E-3EE8-04FC11513795}"/>
              </a:ext>
            </a:extLst>
          </p:cNvPr>
          <p:cNvPicPr>
            <a:picLocks noChangeAspect="1"/>
          </p:cNvPicPr>
          <p:nvPr/>
        </p:nvPicPr>
        <p:blipFill>
          <a:blip r:embed="rId2"/>
          <a:srcRect t="27800" r="49878" b="8789"/>
          <a:stretch/>
        </p:blipFill>
        <p:spPr>
          <a:xfrm>
            <a:off x="10828899" y="1311622"/>
            <a:ext cx="1215897" cy="1230320"/>
          </a:xfrm>
          <a:prstGeom prst="rect">
            <a:avLst/>
          </a:prstGeom>
        </p:spPr>
      </p:pic>
      <p:pic>
        <p:nvPicPr>
          <p:cNvPr id="11" name="Image 10">
            <a:extLst>
              <a:ext uri="{FF2B5EF4-FFF2-40B4-BE49-F238E27FC236}">
                <a16:creationId xmlns:a16="http://schemas.microsoft.com/office/drawing/2014/main" id="{CD9000AF-D52C-EEBE-D98B-0CE17B4AFCD2}"/>
              </a:ext>
            </a:extLst>
          </p:cNvPr>
          <p:cNvPicPr>
            <a:picLocks noChangeAspect="1"/>
          </p:cNvPicPr>
          <p:nvPr/>
        </p:nvPicPr>
        <p:blipFill>
          <a:blip r:embed="rId3"/>
          <a:stretch>
            <a:fillRect/>
          </a:stretch>
        </p:blipFill>
        <p:spPr>
          <a:xfrm>
            <a:off x="9830505" y="4585555"/>
            <a:ext cx="1996787" cy="1996787"/>
          </a:xfrm>
          <a:prstGeom prst="rect">
            <a:avLst/>
          </a:prstGeom>
        </p:spPr>
      </p:pic>
      <p:sp>
        <p:nvSpPr>
          <p:cNvPr id="12" name="ZoneTexte 11">
            <a:extLst>
              <a:ext uri="{FF2B5EF4-FFF2-40B4-BE49-F238E27FC236}">
                <a16:creationId xmlns:a16="http://schemas.microsoft.com/office/drawing/2014/main" id="{AF96EC6D-CE7B-8698-2D81-8BF2AC534A10}"/>
              </a:ext>
            </a:extLst>
          </p:cNvPr>
          <p:cNvSpPr txBox="1"/>
          <p:nvPr/>
        </p:nvSpPr>
        <p:spPr>
          <a:xfrm>
            <a:off x="6338455" y="5430059"/>
            <a:ext cx="3210791"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Source : référentiel HAS  janvier 2022</a:t>
            </a:r>
          </a:p>
        </p:txBody>
      </p:sp>
    </p:spTree>
    <p:extLst>
      <p:ext uri="{BB962C8B-B14F-4D97-AF65-F5344CB8AC3E}">
        <p14:creationId xmlns:p14="http://schemas.microsoft.com/office/powerpoint/2010/main" val="19080937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b462042-4260-4ce1-9178-84a18d65e769" xsi:nil="true"/>
    <lcf76f155ced4ddcb4097134ff3c332f xmlns="0ad08063-99b1-453f-bb58-1f12ed5405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9F12D6A87AC441AF44E83A6B8E36B7" ma:contentTypeVersion="13" ma:contentTypeDescription="Crée un document." ma:contentTypeScope="" ma:versionID="f4301b8bf0a5a069f97d9b1aa7c6d287">
  <xsd:schema xmlns:xsd="http://www.w3.org/2001/XMLSchema" xmlns:xs="http://www.w3.org/2001/XMLSchema" xmlns:p="http://schemas.microsoft.com/office/2006/metadata/properties" xmlns:ns2="0ad08063-99b1-453f-bb58-1f12ed540574" xmlns:ns3="3b462042-4260-4ce1-9178-84a18d65e769" targetNamespace="http://schemas.microsoft.com/office/2006/metadata/properties" ma:root="true" ma:fieldsID="50cbce790ad281fa5f7eed6d1f15e406" ns2:_="" ns3:_="">
    <xsd:import namespace="0ad08063-99b1-453f-bb58-1f12ed540574"/>
    <xsd:import namespace="3b462042-4260-4ce1-9178-84a18d65e7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08063-99b1-453f-bb58-1f12ed540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e297c95f-fd2a-470c-a301-a6ae4345b24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462042-4260-4ce1-9178-84a18d65e76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f0ce605-8ca6-4504-a283-c6994120d90d}" ma:internalName="TaxCatchAll" ma:showField="CatchAllData" ma:web="3b462042-4260-4ce1-9178-84a18d65e7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5C4744-F862-4A89-9AD6-1899F362C96C}">
  <ds:schemaRefs>
    <ds:schemaRef ds:uri="http://schemas.microsoft.com/office/2006/metadata/properties"/>
    <ds:schemaRef ds:uri="http://schemas.microsoft.com/office/infopath/2007/PartnerControls"/>
    <ds:schemaRef ds:uri="3b462042-4260-4ce1-9178-84a18d65e769"/>
    <ds:schemaRef ds:uri="0ad08063-99b1-453f-bb58-1f12ed540574"/>
  </ds:schemaRefs>
</ds:datastoreItem>
</file>

<file path=customXml/itemProps2.xml><?xml version="1.0" encoding="utf-8"?>
<ds:datastoreItem xmlns:ds="http://schemas.openxmlformats.org/officeDocument/2006/customXml" ds:itemID="{F3AA68C4-DD5F-4015-BEB3-9A83703B84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d08063-99b1-453f-bb58-1f12ed540574"/>
    <ds:schemaRef ds:uri="3b462042-4260-4ce1-9178-84a18d65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34C6EE-8ED8-480E-A9A4-CB65D7FE11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8008</TotalTime>
  <Words>2002</Words>
  <Application>Microsoft Macintosh PowerPoint</Application>
  <PresentationFormat>Grand écran</PresentationFormat>
  <Paragraphs>240</Paragraphs>
  <Slides>48</Slides>
  <Notes>18</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48</vt:i4>
      </vt:variant>
    </vt:vector>
  </HeadingPairs>
  <TitlesOfParts>
    <vt:vector size="57" baseType="lpstr">
      <vt:lpstr>Aptos</vt:lpstr>
      <vt:lpstr>Aptos Display</vt:lpstr>
      <vt:lpstr>Arial</vt:lpstr>
      <vt:lpstr>Calibri</vt:lpstr>
      <vt:lpstr>ITC lubalin graph book</vt:lpstr>
      <vt:lpstr>Lucida Grande</vt:lpstr>
      <vt:lpstr>Roboto Bold</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Mathilde Vatin</dc:creator>
  <cp:lastModifiedBy>Juliette MASSEAU</cp:lastModifiedBy>
  <cp:revision>4</cp:revision>
  <dcterms:created xsi:type="dcterms:W3CDTF">2024-10-10T07:43:42Z</dcterms:created>
  <dcterms:modified xsi:type="dcterms:W3CDTF">2025-04-30T13:00:07Z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0x010100ED9F12D6A87AC441AF44E83A6B8E36B7</vt:lpwstr>
  </property>
  <property fmtid="{D5CDD505-2E9C-101B-9397-08002B2CF9AE}" pid="3" name="MediaServiceImageTags">
    <vt:lpwstr/>
  </property>
</Properties>
</file>